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  <p:sldMasterId id="2147483661" r:id="rId2"/>
  </p:sldMasterIdLst>
  <p:notesMasterIdLst>
    <p:notesMasterId r:id="rId31"/>
  </p:notesMasterIdLst>
  <p:sldIdLst>
    <p:sldId id="941" r:id="rId3"/>
    <p:sldId id="942" r:id="rId4"/>
    <p:sldId id="946" r:id="rId5"/>
    <p:sldId id="948" r:id="rId6"/>
    <p:sldId id="949" r:id="rId7"/>
    <p:sldId id="950" r:id="rId8"/>
    <p:sldId id="958" r:id="rId9"/>
    <p:sldId id="294" r:id="rId10"/>
    <p:sldId id="936" r:id="rId11"/>
    <p:sldId id="935" r:id="rId12"/>
    <p:sldId id="952" r:id="rId13"/>
    <p:sldId id="938" r:id="rId14"/>
    <p:sldId id="937" r:id="rId15"/>
    <p:sldId id="940" r:id="rId16"/>
    <p:sldId id="917" r:id="rId17"/>
    <p:sldId id="933" r:id="rId18"/>
    <p:sldId id="934" r:id="rId19"/>
    <p:sldId id="959" r:id="rId20"/>
    <p:sldId id="965" r:id="rId21"/>
    <p:sldId id="963" r:id="rId22"/>
    <p:sldId id="964" r:id="rId23"/>
    <p:sldId id="966" r:id="rId24"/>
    <p:sldId id="955" r:id="rId25"/>
    <p:sldId id="960" r:id="rId26"/>
    <p:sldId id="967" r:id="rId27"/>
    <p:sldId id="961" r:id="rId28"/>
    <p:sldId id="962" r:id="rId29"/>
    <p:sldId id="954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hammod Irfan" initials="MI" lastIdx="1" clrIdx="0">
    <p:extLst>
      <p:ext uri="{19B8F6BF-5375-455C-9EA6-DF929625EA0E}">
        <p15:presenceInfo xmlns:p15="http://schemas.microsoft.com/office/powerpoint/2012/main" userId="1620e3ce1d3fe75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 snapToGrid="0">
      <p:cViewPr varScale="1">
        <p:scale>
          <a:sx n="80" d="100"/>
          <a:sy n="80" d="100"/>
        </p:scale>
        <p:origin x="727" y="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3B2452-6706-4507-9076-D2A16B8A36FF}" type="datetimeFigureOut">
              <a:rPr lang="en-US" smtClean="0"/>
              <a:t>3/29/2024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70AC92-69F9-4100-B7B3-4F0817DFA6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732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Question: interpretation of the dynamics (age-groups; population n change </a:t>
            </a:r>
            <a:r>
              <a:rPr lang="en-US" dirty="0" err="1"/>
              <a:t>etc</a:t>
            </a:r>
            <a:r>
              <a:rPr lang="en-US" dirty="0"/>
              <a:t>), </a:t>
            </a:r>
            <a:r>
              <a:rPr lang="en-US" dirty="0" err="1"/>
              <a:t>Sarewitz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8E8605-C13D-4DE5-8C91-409E0AD3708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9757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Question: interpretation of the dynamics (age-groups; population n change </a:t>
            </a:r>
            <a:r>
              <a:rPr lang="en-US" dirty="0" err="1"/>
              <a:t>etc</a:t>
            </a:r>
            <a:r>
              <a:rPr lang="en-US" dirty="0"/>
              <a:t>), </a:t>
            </a:r>
            <a:r>
              <a:rPr lang="en-US" dirty="0" err="1"/>
              <a:t>Sarewitz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8E8605-C13D-4DE5-8C91-409E0AD3708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5280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Question: interpretation of the dynamics (age-groups; population n change </a:t>
            </a:r>
            <a:r>
              <a:rPr lang="en-US" dirty="0" err="1"/>
              <a:t>etc</a:t>
            </a:r>
            <a:r>
              <a:rPr lang="en-US" dirty="0"/>
              <a:t>), </a:t>
            </a:r>
            <a:r>
              <a:rPr lang="en-US" dirty="0" err="1"/>
              <a:t>Sarewitz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8E8605-C13D-4DE5-8C91-409E0AD3708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2242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Question: interpretation of the dynamics (age-groups; population n change </a:t>
            </a:r>
            <a:r>
              <a:rPr lang="en-US" dirty="0" err="1"/>
              <a:t>etc</a:t>
            </a:r>
            <a:r>
              <a:rPr lang="en-US" dirty="0"/>
              <a:t>), </a:t>
            </a:r>
            <a:r>
              <a:rPr lang="en-US" dirty="0" err="1"/>
              <a:t>Sarewitz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8E8605-C13D-4DE5-8C91-409E0AD3708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9461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Question: interpretation of the dynamics (age-groups; population n change </a:t>
            </a:r>
            <a:r>
              <a:rPr lang="en-US" dirty="0" err="1"/>
              <a:t>etc</a:t>
            </a:r>
            <a:r>
              <a:rPr lang="en-US" dirty="0"/>
              <a:t>), </a:t>
            </a:r>
            <a:r>
              <a:rPr lang="en-US" dirty="0" err="1"/>
              <a:t>Sarewitz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8E8605-C13D-4DE5-8C91-409E0AD3708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228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Question: interpretation of the dynamics (age-groups; population n change </a:t>
            </a:r>
            <a:r>
              <a:rPr lang="en-US" dirty="0" err="1"/>
              <a:t>etc</a:t>
            </a:r>
            <a:r>
              <a:rPr lang="en-US" dirty="0"/>
              <a:t>), </a:t>
            </a:r>
            <a:r>
              <a:rPr lang="en-US" dirty="0" err="1"/>
              <a:t>Sarewitz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8E8605-C13D-4DE5-8C91-409E0AD3708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4293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Question: interpretation of the dynamics (age-groups; population n change </a:t>
            </a:r>
            <a:r>
              <a:rPr lang="en-US" dirty="0" err="1"/>
              <a:t>etc</a:t>
            </a:r>
            <a:r>
              <a:rPr lang="en-US" dirty="0"/>
              <a:t>), </a:t>
            </a:r>
            <a:r>
              <a:rPr lang="en-US" dirty="0" err="1"/>
              <a:t>Sarewitz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8E8605-C13D-4DE5-8C91-409E0AD3708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5308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Question: interpretation of the dynamics (age-groups; population n change </a:t>
            </a:r>
            <a:r>
              <a:rPr lang="en-US" dirty="0" err="1"/>
              <a:t>etc</a:t>
            </a:r>
            <a:r>
              <a:rPr lang="en-US" dirty="0"/>
              <a:t>), </a:t>
            </a:r>
            <a:r>
              <a:rPr lang="en-US" dirty="0" err="1"/>
              <a:t>Sarewitz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8E8605-C13D-4DE5-8C91-409E0AD3708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5854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Question: interpretation of the dynamics (age-groups; population n change </a:t>
            </a:r>
            <a:r>
              <a:rPr lang="en-US" dirty="0" err="1"/>
              <a:t>etc</a:t>
            </a:r>
            <a:r>
              <a:rPr lang="en-US" dirty="0"/>
              <a:t>), </a:t>
            </a:r>
            <a:r>
              <a:rPr lang="en-US" dirty="0" err="1"/>
              <a:t>Sarewitz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8E8605-C13D-4DE5-8C91-409E0AD3708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5407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Question: interpretation of the dynamics (age-groups; population n change </a:t>
            </a:r>
            <a:r>
              <a:rPr lang="en-US" dirty="0" err="1"/>
              <a:t>etc</a:t>
            </a:r>
            <a:r>
              <a:rPr lang="en-US" dirty="0"/>
              <a:t>), </a:t>
            </a:r>
            <a:r>
              <a:rPr lang="en-US" dirty="0" err="1"/>
              <a:t>Sarewitz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8E8605-C13D-4DE5-8C91-409E0AD3708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9721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Question: interpretation of the dynamics (age-groups; population n change </a:t>
            </a:r>
            <a:r>
              <a:rPr lang="en-US" dirty="0" err="1"/>
              <a:t>etc</a:t>
            </a:r>
            <a:r>
              <a:rPr lang="en-US" dirty="0"/>
              <a:t>), </a:t>
            </a:r>
            <a:r>
              <a:rPr lang="en-US" dirty="0" err="1"/>
              <a:t>Sarewitz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8E8605-C13D-4DE5-8C91-409E0AD3708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7422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Question: interpretation of the dynamics (age-groups; population n change </a:t>
            </a:r>
            <a:r>
              <a:rPr lang="en-US" dirty="0" err="1"/>
              <a:t>etc</a:t>
            </a:r>
            <a:r>
              <a:rPr lang="en-US" dirty="0"/>
              <a:t>), </a:t>
            </a:r>
            <a:r>
              <a:rPr lang="en-US" dirty="0" err="1"/>
              <a:t>Sarewitz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8E8605-C13D-4DE5-8C91-409E0AD3708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9092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Question: interpretation of the dynamics (age-groups; population n change </a:t>
            </a:r>
            <a:r>
              <a:rPr lang="en-US" dirty="0" err="1"/>
              <a:t>etc</a:t>
            </a:r>
            <a:r>
              <a:rPr lang="en-US" dirty="0"/>
              <a:t>), </a:t>
            </a:r>
            <a:r>
              <a:rPr lang="en-US" dirty="0" err="1"/>
              <a:t>Sarewitz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8E8605-C13D-4DE5-8C91-409E0AD3708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4251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Back up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70AC92-69F9-4100-B7B3-4F0817DFA69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3475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Question: interpretation of the dynamics (age-groups; population n change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8E8605-C13D-4DE5-8C91-409E0AD3708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8260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quiver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70AC92-69F9-4100-B7B3-4F0817DFA69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5618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Ask if that is okay?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70AC92-69F9-4100-B7B3-4F0817DFA69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14389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Ask if that is okay?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70AC92-69F9-4100-B7B3-4F0817DFA69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9406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B94BC-041D-4E8B-95CD-4114A12CA045}" type="datetime1">
              <a:rPr lang="en-US" smtClean="0"/>
              <a:t>3/29/2024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2285962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close up of a red fabric&#10;&#10;Description automatically generated">
            <a:extLst>
              <a:ext uri="{FF2B5EF4-FFF2-40B4-BE49-F238E27FC236}">
                <a16:creationId xmlns:a16="http://schemas.microsoft.com/office/drawing/2014/main" id="{319B0556-49BD-72A0-4B61-FB64EDC1F6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409" y="-1"/>
            <a:ext cx="5132432" cy="78122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E09DB-8EC7-4B36-B5F2-CB0740018E9C}" type="datetime1">
              <a:rPr lang="en-US" smtClean="0"/>
              <a:t>3/29/2024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Picture 6" descr="A close up of a red fabric&#10;&#10;Description automatically generated">
            <a:extLst>
              <a:ext uri="{FF2B5EF4-FFF2-40B4-BE49-F238E27FC236}">
                <a16:creationId xmlns:a16="http://schemas.microsoft.com/office/drawing/2014/main" id="{BA600B4C-424F-CBBD-F01D-15E4B63FE1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409" y="-1"/>
            <a:ext cx="5132432" cy="78122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456EF-C140-42F1-BB06-54D8EC783E7D}" type="datetime1">
              <a:rPr lang="en-US" smtClean="0"/>
              <a:t>3/29/2024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9CB8-F204-4D06-B913-C5A26A89888A}" type="datetimeFigureOut">
              <a:rPr lang="en-US" dirty="0"/>
              <a:t>3/29/2024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close up of a red fabric&#10;&#10;Description automatically generated">
            <a:extLst>
              <a:ext uri="{FF2B5EF4-FFF2-40B4-BE49-F238E27FC236}">
                <a16:creationId xmlns:a16="http://schemas.microsoft.com/office/drawing/2014/main" id="{34BA3F3E-5D19-BB75-F85E-FDB224B1F0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409" y="-1"/>
            <a:ext cx="5132432" cy="781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725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87992"/>
            <a:ext cx="5818991" cy="565043"/>
          </a:xfrm>
        </p:spPr>
        <p:txBody>
          <a:bodyPr>
            <a:normAutofit/>
          </a:bodyPr>
          <a:lstStyle>
            <a:lvl1pPr>
              <a:defRPr sz="3200">
                <a:latin typeface="Aharoni" panose="02010803020104030203" pitchFamily="2" charset="-79"/>
                <a:cs typeface="Aharoni" panose="02010803020104030203" pitchFamily="2" charset="-79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415988"/>
            <a:ext cx="10058400" cy="345310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B376-B19C-488D-ABEB-03C7E6E9E3E0}" type="datetimeFigureOut">
              <a:rPr lang="en-US" dirty="0"/>
              <a:t>3/29/2024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2093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077B-A50F-4D64-8574-E2D6A98A5553}" type="datetimeFigureOut">
              <a:rPr lang="en-US" dirty="0"/>
              <a:t>3/29/2024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close up of a red fabric&#10;&#10;Description automatically generated">
            <a:extLst>
              <a:ext uri="{FF2B5EF4-FFF2-40B4-BE49-F238E27FC236}">
                <a16:creationId xmlns:a16="http://schemas.microsoft.com/office/drawing/2014/main" id="{E2172E2E-B530-1870-03E7-140B62A309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409" y="-1"/>
            <a:ext cx="5132432" cy="781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2558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E2A62-1983-43A1-A163-D8AA46534C80}" type="datetimeFigureOut">
              <a:rPr lang="en-US" dirty="0"/>
              <a:t>3/29/2024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1200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3E3B-34E3-4345-B2A1-994B83598A9C}" type="datetimeFigureOut">
              <a:rPr lang="en-US" dirty="0"/>
              <a:t>3/29/2024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9146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80260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6C96-82A1-4D77-8ADA-627AC6FE3D65}" type="datetimeFigureOut">
              <a:rPr lang="en-US" dirty="0"/>
              <a:t>3/29/2024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7799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02C1E-28F2-47E9-802D-339E64E2F920}" type="datetimeFigureOut">
              <a:rPr lang="en-US" dirty="0"/>
              <a:t>3/29/2024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2" name="Picture 1" descr="A close up of a red fabric&#10;&#10;Description automatically generated">
            <a:extLst>
              <a:ext uri="{FF2B5EF4-FFF2-40B4-BE49-F238E27FC236}">
                <a16:creationId xmlns:a16="http://schemas.microsoft.com/office/drawing/2014/main" id="{757CCCF7-11A8-2868-6B53-71F4E35922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409" y="-1"/>
            <a:ext cx="5132432" cy="781221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6547A8B-EF60-E567-3E2A-465B04812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574" y="113808"/>
            <a:ext cx="6392732" cy="667412"/>
          </a:xfrm>
        </p:spPr>
        <p:txBody>
          <a:bodyPr>
            <a:normAutofit/>
          </a:bodyPr>
          <a:lstStyle>
            <a:lvl1pPr>
              <a:defRPr sz="3200">
                <a:latin typeface="Aharoni" panose="02010803020104030203" pitchFamily="2" charset="-79"/>
                <a:cs typeface="Aharoni" panose="02010803020104030203" pitchFamily="2" charset="-79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53769FE-33BE-8C4B-4E1D-C2B862D4C5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574" y="1066800"/>
            <a:ext cx="10641106" cy="4872318"/>
          </a:xfrm>
        </p:spPr>
        <p:txBody>
          <a:bodyPr/>
          <a:lstStyle>
            <a:lvl1pPr>
              <a:defRPr sz="2400">
                <a:latin typeface="Aharoni" panose="02010803020104030203" pitchFamily="2" charset="-79"/>
                <a:cs typeface="Aharoni" panose="02010803020104030203" pitchFamily="2" charset="-79"/>
              </a:defRPr>
            </a:lvl1pPr>
            <a:lvl2pPr>
              <a:defRPr sz="2000">
                <a:latin typeface="Aharoni" panose="02010803020104030203" pitchFamily="2" charset="-79"/>
                <a:cs typeface="Aharoni" panose="02010803020104030203" pitchFamily="2" charset="-79"/>
              </a:defRPr>
            </a:lvl2pPr>
            <a:lvl3pPr>
              <a:defRPr sz="1600">
                <a:latin typeface="Aharoni" panose="02010803020104030203" pitchFamily="2" charset="-79"/>
                <a:cs typeface="Aharoni" panose="02010803020104030203" pitchFamily="2" charset="-79"/>
              </a:defRPr>
            </a:lvl3pPr>
            <a:lvl4pPr>
              <a:defRPr sz="1600">
                <a:latin typeface="Aharoni" panose="02010803020104030203" pitchFamily="2" charset="-79"/>
                <a:cs typeface="Aharoni" panose="02010803020104030203" pitchFamily="2" charset="-79"/>
              </a:defRPr>
            </a:lvl4pPr>
            <a:lvl5pPr>
              <a:defRPr sz="1600">
                <a:latin typeface="Aharoni" panose="02010803020104030203" pitchFamily="2" charset="-79"/>
                <a:cs typeface="Aharoni" panose="02010803020104030203" pitchFamily="2" charset="-79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87454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4271A48-F18A-45B3-BC05-1E27DA3F88AF}" type="datetimeFigureOut">
              <a:rPr lang="en-US" dirty="0"/>
              <a:t>3/29/2024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0" name="Picture 9" descr="A close up of a red fabric&#10;&#10;Description automatically generated">
            <a:extLst>
              <a:ext uri="{FF2B5EF4-FFF2-40B4-BE49-F238E27FC236}">
                <a16:creationId xmlns:a16="http://schemas.microsoft.com/office/drawing/2014/main" id="{D46FCA66-5D8A-D556-FC7B-D7C0B8C31C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3050"/>
            <a:ext cx="4040071" cy="61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989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5D654-0215-40C8-BE77-FA95573E8655}" type="datetime1">
              <a:rPr lang="en-US" smtClean="0"/>
              <a:t>3/29/2024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Picture 6" descr="BEN Logo">
            <a:extLst>
              <a:ext uri="{FF2B5EF4-FFF2-40B4-BE49-F238E27FC236}">
                <a16:creationId xmlns:a16="http://schemas.microsoft.com/office/drawing/2014/main" id="{25BB8F6C-421B-2079-D08E-CA329BE054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409" y="-1"/>
            <a:ext cx="5132432" cy="78122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747F8-9654-4282-85D2-65F41AAE7A75}" type="datetimeFigureOut">
              <a:rPr lang="en-US" dirty="0"/>
              <a:t>3/29/2024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0" name="Picture 9" descr="A close up of a red fabric&#10;&#10;Description automatically generated">
            <a:extLst>
              <a:ext uri="{FF2B5EF4-FFF2-40B4-BE49-F238E27FC236}">
                <a16:creationId xmlns:a16="http://schemas.microsoft.com/office/drawing/2014/main" id="{9C1411AD-5DEE-BBAF-3130-BDBB607D95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409" y="-1"/>
            <a:ext cx="5132432" cy="781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0568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6E300-0A13-4A81-945A-7333C271A069}" type="datetimeFigureOut">
              <a:rPr lang="en-US" dirty="0"/>
              <a:t>3/29/2024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3576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71962-1EA4-46E7-BCB0-F36CE46D1A59}" type="datetimeFigureOut">
              <a:rPr lang="en-US" dirty="0"/>
              <a:t>3/29/2024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427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80DEB-DB99-4621-84B9-CF3245AAAF32}" type="datetime1">
              <a:rPr lang="en-US" smtClean="0"/>
              <a:t>3/29/2024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2" name="Picture 1" descr="A close up of a red fabric&#10;&#10;Description automatically generated">
            <a:extLst>
              <a:ext uri="{FF2B5EF4-FFF2-40B4-BE49-F238E27FC236}">
                <a16:creationId xmlns:a16="http://schemas.microsoft.com/office/drawing/2014/main" id="{8EC2305B-9F37-C9F6-39A0-0AC3C3774B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409" y="-1"/>
            <a:ext cx="5132432" cy="781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298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7D446-D6A5-4D22-9A26-27C0FA6F3A8D}" type="datetime1">
              <a:rPr lang="en-US" smtClean="0"/>
              <a:t>3/29/2024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close up of a red fabric&#10;&#10;Description automatically generated">
            <a:extLst>
              <a:ext uri="{FF2B5EF4-FFF2-40B4-BE49-F238E27FC236}">
                <a16:creationId xmlns:a16="http://schemas.microsoft.com/office/drawing/2014/main" id="{4DAB6341-7AD3-BDD2-4B11-DC76D08D93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409" y="-1"/>
            <a:ext cx="5132432" cy="78122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44F5A-3ED5-4827-B1CD-CB8BDDA392AE}" type="datetime1">
              <a:rPr lang="en-US" smtClean="0"/>
              <a:t>3/29/2024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pic>
        <p:nvPicPr>
          <p:cNvPr id="2" name="Picture 1" descr="A close up of a red fabric&#10;&#10;Description automatically generated">
            <a:extLst>
              <a:ext uri="{FF2B5EF4-FFF2-40B4-BE49-F238E27FC236}">
                <a16:creationId xmlns:a16="http://schemas.microsoft.com/office/drawing/2014/main" id="{9051BE12-E490-3200-27EB-07D31C40F1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409" y="-1"/>
            <a:ext cx="5132432" cy="78122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DBFDC-4923-432D-88F2-FE9D60CFCA89}" type="datetime1">
              <a:rPr lang="en-US" smtClean="0"/>
              <a:t>3/29/2024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pic>
        <p:nvPicPr>
          <p:cNvPr id="2" name="Picture 1" descr="A close up of a red fabric&#10;&#10;Description automatically generated">
            <a:extLst>
              <a:ext uri="{FF2B5EF4-FFF2-40B4-BE49-F238E27FC236}">
                <a16:creationId xmlns:a16="http://schemas.microsoft.com/office/drawing/2014/main" id="{9749B419-896B-74E1-3D16-04451D0804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409" y="-1"/>
            <a:ext cx="5132432" cy="78122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17E30-80A6-44A2-B8B3-B3DED1083615}" type="datetime1">
              <a:rPr lang="en-US" smtClean="0"/>
              <a:t>3/29/2024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pic>
        <p:nvPicPr>
          <p:cNvPr id="6" name="Picture 5" descr="A close up of a red fabric&#10;&#10;Description automatically generated">
            <a:extLst>
              <a:ext uri="{FF2B5EF4-FFF2-40B4-BE49-F238E27FC236}">
                <a16:creationId xmlns:a16="http://schemas.microsoft.com/office/drawing/2014/main" id="{AD94C073-9F87-B8A2-5EAA-6FB51B034D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409" y="-1"/>
            <a:ext cx="5132432" cy="78122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80DEB-DB99-4621-84B9-CF3245AAAF32}" type="datetime1">
              <a:rPr lang="en-US" smtClean="0"/>
              <a:t>3/29/2024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2" name="Picture 1" descr="A close up of a red fabric&#10;&#10;Description automatically generated">
            <a:extLst>
              <a:ext uri="{FF2B5EF4-FFF2-40B4-BE49-F238E27FC236}">
                <a16:creationId xmlns:a16="http://schemas.microsoft.com/office/drawing/2014/main" id="{8EC2305B-9F37-C9F6-39A0-0AC3C3774B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409" y="-1"/>
            <a:ext cx="5132432" cy="78122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6BC09960-8582-46CC-A5B7-83A991B1DD01}" type="datetime1">
              <a:rPr lang="en-US" smtClean="0"/>
              <a:t>3/29/2024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0" name="Picture 9" descr="A close up of a red fabric&#10;&#10;Description automatically generated">
            <a:extLst>
              <a:ext uri="{FF2B5EF4-FFF2-40B4-BE49-F238E27FC236}">
                <a16:creationId xmlns:a16="http://schemas.microsoft.com/office/drawing/2014/main" id="{A7397ADA-7B25-EF30-67B7-22830C75DD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3050"/>
            <a:ext cx="4040071" cy="6149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78222-EFC2-4C9D-B439-AB0E140344B6}" type="datetime1">
              <a:rPr lang="en-US" smtClean="0"/>
              <a:t>3/29/2024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0714CF0-5601-43B6-A2CB-326BE122B0AC}" type="datetime1">
              <a:rPr lang="en-US" smtClean="0"/>
              <a:t>3/29/2024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DC5B261-8843-42D1-AAFC-05E20E2D9B97}" type="datetimeFigureOut">
              <a:rPr lang="en-US" dirty="0"/>
              <a:t>3/29/2024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close up of a red fabric&#10;&#10;Description automatically generated">
            <a:extLst>
              <a:ext uri="{FF2B5EF4-FFF2-40B4-BE49-F238E27FC236}">
                <a16:creationId xmlns:a16="http://schemas.microsoft.com/office/drawing/2014/main" id="{D3043E3F-783D-C184-C8D3-141FD240B30D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409" y="-1"/>
            <a:ext cx="5132432" cy="781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0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fs.du.edu/ifs/frm_MainMenu.aspx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eb.mit.edu/jsterman/www/Skeptic%27s_Guide.pdf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hyperlink" Target="https://gcims.pnnl.gov/modeling/gcam-global-change-analysis-model" TargetMode="External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hyperlink" Target="https://korbel.du.edu/pardee/content/international-futures-platform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hyperlink" Target="https://www.imf.org/en/Publications/WEO" TargetMode="External"/><Relationship Id="rId5" Type="http://schemas.openxmlformats.org/officeDocument/2006/relationships/image" Target="../media/image20.png"/><Relationship Id="rId15" Type="http://schemas.openxmlformats.org/officeDocument/2006/relationships/hyperlink" Target="https://www.sei.org/tools/leap-long-range-energy-alternatives-planning-system/" TargetMode="External"/><Relationship Id="rId10" Type="http://schemas.openxmlformats.org/officeDocument/2006/relationships/hyperlink" Target="https://unstats.un.org/sdgs/report/2023/The-Sustainable-Development-Goals-Report-2023.pdf" TargetMode="External"/><Relationship Id="rId4" Type="http://schemas.openxmlformats.org/officeDocument/2006/relationships/image" Target="../media/image19.png"/><Relationship Id="rId9" Type="http://schemas.openxmlformats.org/officeDocument/2006/relationships/hyperlink" Target="https://www.ipcc.ch/report/sixth-assessment-report-cycle/" TargetMode="External"/><Relationship Id="rId14" Type="http://schemas.openxmlformats.org/officeDocument/2006/relationships/hyperlink" Target="https://www.gtap.agecon.purdue.edu/models/current.asp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C349D-C6D7-78CE-8398-BFB1B41D67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47854" y="758952"/>
            <a:ext cx="6606021" cy="3566160"/>
          </a:xfrm>
        </p:spPr>
        <p:txBody>
          <a:bodyPr>
            <a:normAutofit/>
          </a:bodyPr>
          <a:lstStyle/>
          <a:p>
            <a:pPr algn="r"/>
            <a:r>
              <a:rPr lang="en-US" sz="2800" b="1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Mathematical Modeling of </a:t>
            </a:r>
            <a:br>
              <a:rPr lang="en-US" sz="2800" b="1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Human, Social and Natural Systems: </a:t>
            </a:r>
            <a:br>
              <a:rPr lang="en-US" sz="2800" b="1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Relevance for Environment and </a:t>
            </a:r>
            <a:br>
              <a:rPr lang="en-US" sz="2800" b="1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Climate Change Research</a:t>
            </a:r>
            <a:br>
              <a:rPr lang="en-US" sz="3200" b="1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3200" b="1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Mohammod Irfan</a:t>
            </a:r>
            <a:br>
              <a:rPr lang="en-US" sz="32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</a:br>
            <a:endParaRPr lang="en-US" sz="3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2E3CEF-16C2-CEE2-D2ED-0ACDD242C9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0" y="4455621"/>
            <a:ext cx="10853825" cy="1143000"/>
          </a:xfrm>
        </p:spPr>
        <p:txBody>
          <a:bodyPr/>
          <a:lstStyle/>
          <a:p>
            <a:pPr algn="r"/>
            <a:r>
              <a:rPr lang="en-US" dirty="0"/>
              <a:t>BEN Bimonthly Webinar 10</a:t>
            </a:r>
          </a:p>
          <a:p>
            <a:pPr algn="r"/>
            <a:r>
              <a:rPr lang="en-US" dirty="0"/>
              <a:t>March 30, 2024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0CE769-5C64-BD49-AEC0-A556712AE9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050" y="474823"/>
            <a:ext cx="3866022" cy="340201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DEA415C-E632-9878-60CB-E5B19A6CAB28}"/>
              </a:ext>
            </a:extLst>
          </p:cNvPr>
          <p:cNvSpPr txBox="1"/>
          <p:nvPr/>
        </p:nvSpPr>
        <p:spPr>
          <a:xfrm>
            <a:off x="1481832" y="4455621"/>
            <a:ext cx="3866022" cy="1392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The Frederick S. Pardee Center for International futures,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University of Denver,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Denver, Colorado, USA</a:t>
            </a:r>
          </a:p>
        </p:txBody>
      </p:sp>
    </p:spTree>
    <p:extLst>
      <p:ext uri="{BB962C8B-B14F-4D97-AF65-F5344CB8AC3E}">
        <p14:creationId xmlns:p14="http://schemas.microsoft.com/office/powerpoint/2010/main" val="38655125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05AAE-FC0D-4AFD-AC04-C589D3062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79450"/>
            <a:ext cx="3200400" cy="577216"/>
          </a:xfrm>
        </p:spPr>
        <p:txBody>
          <a:bodyPr/>
          <a:lstStyle/>
          <a:p>
            <a:r>
              <a:rPr lang="en-US" dirty="0"/>
              <a:t>Economic Model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496A88-DB18-4906-9BE8-0CE1544425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1297057"/>
            <a:ext cx="3200400" cy="4761998"/>
          </a:xfrm>
        </p:spPr>
        <p:txBody>
          <a:bodyPr>
            <a:normAutofit fontScale="92500" lnSpcReduction="10000"/>
          </a:bodyPr>
          <a:lstStyle/>
          <a:p>
            <a:r>
              <a:rPr lang="en-US" sz="1800" dirty="0"/>
              <a:t>The economic model represents supply, demand, and trade</a:t>
            </a:r>
          </a:p>
          <a:p>
            <a:r>
              <a:rPr lang="en-US" sz="1800" dirty="0"/>
              <a:t>General equilibrium model</a:t>
            </a:r>
          </a:p>
          <a:p>
            <a:r>
              <a:rPr lang="en-US" sz="1800" dirty="0"/>
              <a:t>Six economic sectors: agriculture, primary energy, raw materials, manufactures, services, and information/communications technology. </a:t>
            </a:r>
          </a:p>
          <a:p>
            <a:r>
              <a:rPr lang="en-US" sz="1800" dirty="0"/>
              <a:t>Labor by skill level</a:t>
            </a:r>
          </a:p>
          <a:p>
            <a:r>
              <a:rPr lang="en-US" sz="1800" dirty="0"/>
              <a:t>Intersectoral flows (input-output system) and final demand</a:t>
            </a:r>
          </a:p>
          <a:p>
            <a:r>
              <a:rPr lang="en-US" sz="1800" dirty="0"/>
              <a:t>Social Accounting Matrices </a:t>
            </a:r>
          </a:p>
          <a:p>
            <a:r>
              <a:rPr lang="en-US" sz="1800" dirty="0"/>
              <a:t>Government revenue, consumption and transfer</a:t>
            </a:r>
          </a:p>
          <a:p>
            <a:r>
              <a:rPr lang="en-US" sz="1800" dirty="0"/>
              <a:t>Data from the Global Trade and Analysis Project (GTAP</a:t>
            </a:r>
            <a:r>
              <a:rPr lang="en-US" dirty="0"/>
              <a:t>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CBF94CD-52C9-4A8E-8165-0B4751EC6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5E03E8CD-9722-23D4-BA43-E6FC0078C3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30617" y="973369"/>
            <a:ext cx="7124915" cy="4438192"/>
          </a:xfrm>
        </p:spPr>
      </p:pic>
    </p:spTree>
    <p:extLst>
      <p:ext uri="{BB962C8B-B14F-4D97-AF65-F5344CB8AC3E}">
        <p14:creationId xmlns:p14="http://schemas.microsoft.com/office/powerpoint/2010/main" val="27124145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05AAE-FC0D-4AFD-AC04-C589D3062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79450"/>
            <a:ext cx="3200400" cy="577216"/>
          </a:xfrm>
        </p:spPr>
        <p:txBody>
          <a:bodyPr>
            <a:normAutofit fontScale="90000"/>
          </a:bodyPr>
          <a:lstStyle/>
          <a:p>
            <a:r>
              <a:rPr lang="en-US" dirty="0"/>
              <a:t>Physical System Models in IFs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496A88-DB18-4906-9BE8-0CE1544425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1297057"/>
            <a:ext cx="3200400" cy="4761998"/>
          </a:xfrm>
        </p:spPr>
        <p:txBody>
          <a:bodyPr>
            <a:normAutofit fontScale="92500" lnSpcReduction="20000"/>
          </a:bodyPr>
          <a:lstStyle/>
          <a:p>
            <a:r>
              <a:rPr lang="en-US" sz="1800" dirty="0"/>
              <a:t>Atmospheric carbon dioxide is function of emissions from fossil fuel burning. Water use is primarily a function of agricultural sector size (and therefore on irrigation). Forest area is dependent upon the rate of conversion of forest to crop land and grazing area. </a:t>
            </a:r>
          </a:p>
          <a:p>
            <a:r>
              <a:rPr lang="en-US" sz="1800" dirty="0"/>
              <a:t>The energy </a:t>
            </a:r>
            <a:r>
              <a:rPr lang="en-US" sz="1800" dirty="0" err="1"/>
              <a:t>submodel</a:t>
            </a:r>
            <a:r>
              <a:rPr lang="en-US" sz="1800" dirty="0"/>
              <a:t> determines fossil fuel use, and the agricultural model determines agricultural sector size and land conversion patterns. See those models for discussion of dominant patterns and of control parameters.</a:t>
            </a:r>
          </a:p>
          <a:p>
            <a:r>
              <a:rPr lang="en-US" sz="1800" dirty="0"/>
              <a:t>The larger environmental model provides a more extended model of carbon dioxide, including oceanic absorption rates and possible impact of build-up on global temperature and agricultural patterns.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CBF94CD-52C9-4A8E-8165-0B4751EC6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B81A7F-4A74-2185-2DC7-2AD0B4346F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37A440A-8648-D4C6-A228-E3C9B26C12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24" y="357517"/>
            <a:ext cx="3914775" cy="578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9591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05AAE-FC0D-4AFD-AC04-C589D3062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577216"/>
          </a:xfrm>
        </p:spPr>
        <p:txBody>
          <a:bodyPr>
            <a:normAutofit fontScale="90000"/>
          </a:bodyPr>
          <a:lstStyle/>
          <a:p>
            <a:r>
              <a:rPr lang="en-US" dirty="0"/>
              <a:t>Water and Sanitation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496A88-DB18-4906-9BE8-0CE1544425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1357313"/>
            <a:ext cx="3200400" cy="5072582"/>
          </a:xfrm>
        </p:spPr>
        <p:txBody>
          <a:bodyPr>
            <a:normAutofit/>
          </a:bodyPr>
          <a:lstStyle/>
          <a:p>
            <a:r>
              <a:rPr lang="en-US" sz="2000" dirty="0"/>
              <a:t>5-tier Water and Sanitation services, rural and urban</a:t>
            </a:r>
          </a:p>
          <a:p>
            <a:r>
              <a:rPr lang="en-US" sz="2000" dirty="0"/>
              <a:t>Distribution of population by type of services</a:t>
            </a:r>
          </a:p>
          <a:p>
            <a:r>
              <a:rPr lang="en-US" sz="2000" dirty="0"/>
              <a:t>Logistics model to project distribution categories driven by poverty, income ad education</a:t>
            </a:r>
          </a:p>
          <a:p>
            <a:r>
              <a:rPr lang="en-US" sz="2000" dirty="0"/>
              <a:t>Cost and government spending</a:t>
            </a:r>
          </a:p>
          <a:p>
            <a:r>
              <a:rPr lang="en-US" sz="2000" dirty="0"/>
              <a:t>Forward linkage to diarrheal deaths, </a:t>
            </a:r>
            <a:r>
              <a:rPr lang="en-US" sz="2000" dirty="0" err="1"/>
              <a:t>productivoty</a:t>
            </a:r>
            <a:endParaRPr lang="en-US" sz="2000" dirty="0"/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CBF94CD-52C9-4A8E-8165-0B4751EC6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7" name="Content Placeholder 6" descr="A diagram of a company&#10;&#10;Description automatically generated">
            <a:extLst>
              <a:ext uri="{FF2B5EF4-FFF2-40B4-BE49-F238E27FC236}">
                <a16:creationId xmlns:a16="http://schemas.microsoft.com/office/drawing/2014/main" id="{56B69F82-BA99-EC16-6CB8-E34A0DE307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94913" y="1219199"/>
            <a:ext cx="8169381" cy="3778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196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05AAE-FC0D-4AFD-AC04-C589D3062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577216"/>
          </a:xfrm>
        </p:spPr>
        <p:txBody>
          <a:bodyPr>
            <a:normAutofit fontScale="90000"/>
          </a:bodyPr>
          <a:lstStyle/>
          <a:p>
            <a:r>
              <a:rPr lang="en-US" dirty="0"/>
              <a:t>Education</a:t>
            </a:r>
            <a:br>
              <a:rPr lang="en-US" dirty="0"/>
            </a:br>
            <a:r>
              <a:rPr lang="en-US" dirty="0"/>
              <a:t>Model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496A88-DB18-4906-9BE8-0CE1544425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1357313"/>
            <a:ext cx="3200400" cy="5072582"/>
          </a:xfrm>
        </p:spPr>
        <p:txBody>
          <a:bodyPr>
            <a:normAutofit/>
          </a:bodyPr>
          <a:lstStyle/>
          <a:p>
            <a:r>
              <a:rPr lang="en-US" sz="1800" dirty="0"/>
              <a:t>Integrates schooling flows and adult attainment</a:t>
            </a:r>
          </a:p>
          <a:p>
            <a:r>
              <a:rPr lang="en-US" sz="1800" dirty="0"/>
              <a:t>Represents primary, secondary (upper and lower) and tertiary schooling in 188 countries</a:t>
            </a:r>
          </a:p>
          <a:p>
            <a:r>
              <a:rPr lang="en-US" sz="1800" dirty="0"/>
              <a:t>Student flow rates for boys and girls (separate) for entrance, graduation or enrollment</a:t>
            </a:r>
          </a:p>
          <a:p>
            <a:r>
              <a:rPr lang="en-US" sz="1800" dirty="0"/>
              <a:t>Flow rates driven by income level and government spending</a:t>
            </a:r>
          </a:p>
          <a:p>
            <a:r>
              <a:rPr lang="en-US" sz="1800" dirty="0" err="1"/>
              <a:t>Svchooling</a:t>
            </a:r>
            <a:r>
              <a:rPr lang="en-US" sz="1800" dirty="0"/>
              <a:t> outcomes drive adult attainment</a:t>
            </a:r>
          </a:p>
          <a:p>
            <a:r>
              <a:rPr lang="en-US" sz="1800" dirty="0"/>
              <a:t>Model coupled with population, economy (productivity; finance) and other variables 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CBF94CD-52C9-4A8E-8165-0B4751EC6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0D2DA7-AB76-4DDD-8271-5DD95FF917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A diagram of a process&#10;&#10;Description automatically generated">
            <a:extLst>
              <a:ext uri="{FF2B5EF4-FFF2-40B4-BE49-F238E27FC236}">
                <a16:creationId xmlns:a16="http://schemas.microsoft.com/office/drawing/2014/main" id="{1C0FB4A6-48F0-FA57-2E00-A22C785817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5301" y="731520"/>
            <a:ext cx="7160510" cy="3717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1135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37E5855-BE92-4FC5-902F-401DD393FEB3}"/>
              </a:ext>
            </a:extLst>
          </p:cNvPr>
          <p:cNvSpPr txBox="1"/>
          <p:nvPr/>
        </p:nvSpPr>
        <p:spPr>
          <a:xfrm>
            <a:off x="444136" y="261257"/>
            <a:ext cx="11377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+mj-lt"/>
              </a:rPr>
              <a:t>IFs Projections</a:t>
            </a:r>
            <a:endParaRPr lang="en-US" sz="4400" i="1" dirty="0">
              <a:latin typeface="+mj-lt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143B7CF-5F24-4878-8B27-E6C9B8137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DCAF82-DBC8-6D61-79B4-E3D72A6657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663" y="969290"/>
            <a:ext cx="11118384" cy="5150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7881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FD03D35F-A521-41DB-B474-59E53EB8B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787" y="246720"/>
            <a:ext cx="10058400" cy="672410"/>
          </a:xfrm>
        </p:spPr>
        <p:txBody>
          <a:bodyPr anchor="b">
            <a:normAutofit fontScale="90000"/>
          </a:bodyPr>
          <a:lstStyle/>
          <a:p>
            <a:r>
              <a:rPr lang="en-US" dirty="0"/>
              <a:t>Global Poverty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CAABAAF5-493B-479F-86DE-BA53322FF7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4055" y="760093"/>
            <a:ext cx="8664490" cy="461358"/>
          </a:xfrm>
        </p:spPr>
        <p:txBody>
          <a:bodyPr anchor="ctr">
            <a:normAutofit/>
          </a:bodyPr>
          <a:lstStyle/>
          <a:p>
            <a:r>
              <a:rPr lang="en-US" sz="1700" dirty="0"/>
              <a:t>Percentage of people living in extreme poverty by country in 2017 or a nearby year</a:t>
            </a:r>
          </a:p>
        </p:txBody>
      </p:sp>
      <p:sp>
        <p:nvSpPr>
          <p:cNvPr id="31" name="Content Placeholder 3">
            <a:extLst>
              <a:ext uri="{FF2B5EF4-FFF2-40B4-BE49-F238E27FC236}">
                <a16:creationId xmlns:a16="http://schemas.microsoft.com/office/drawing/2014/main" id="{21C938B1-DBD8-4CE0-9AFA-67765778C5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B7592E4-6F97-4F62-B20B-32A642C6D8BB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3"/>
          <a:stretch/>
        </p:blipFill>
        <p:spPr>
          <a:xfrm>
            <a:off x="677787" y="1194680"/>
            <a:ext cx="10596671" cy="5112894"/>
          </a:xfrm>
          <a:noFill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08BB5E1-B5CD-45BA-A18A-F7928BE9FE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787" y="4444019"/>
            <a:ext cx="1945653" cy="142320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4C80DE4-FB42-48FA-ADD3-6D2D46E70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5689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BE5EE-1F05-4FE0-A8B2-6E68FCCED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get IFs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558838-6550-417A-AD65-28C53B2FDE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0" y="731519"/>
            <a:ext cx="6492240" cy="4987109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dirty="0"/>
              <a:t>IFs is a freely available and open-source application software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dirty="0"/>
              <a:t>There is a graphical user interface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dirty="0"/>
              <a:t>There are two version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dirty="0"/>
              <a:t>Web version</a:t>
            </a: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fr-FR" dirty="0" err="1">
                <a:hlinkClick r:id="rId3"/>
              </a:rPr>
              <a:t>IFs</a:t>
            </a:r>
            <a:r>
              <a:rPr lang="fr-FR" dirty="0">
                <a:hlinkClick r:id="rId3"/>
              </a:rPr>
              <a:t> Main Menu (du.edu)</a:t>
            </a:r>
            <a:endParaRPr lang="fr-FR" dirty="0"/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dirty="0"/>
              <a:t>https://www.ifs.du.edu/ifs/frm_MainMenu.aspx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dirty="0"/>
              <a:t>Desktop version (Windows PC)</a:t>
            </a: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dirty="0"/>
              <a:t>Can be downloaded from https://ifs02.du.edu/IFs%20with%20Pardee%208_19%20March%2014%202024.zip</a:t>
            </a: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dirty="0"/>
              <a:t>Install at your desktop using instructions shared earlier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E36AD7-5649-4554-BB94-A889DBF3F2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262128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EE4C29-D3FF-466E-A75C-0A3F4333B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69646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1714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BE5EE-1F05-4FE0-A8B2-6E68FCCED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Started with IFs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558838-6550-417A-AD65-28C53B2FDE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0" y="731519"/>
            <a:ext cx="6492240" cy="4987109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dirty="0"/>
              <a:t>Menu-driven GUI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dirty="0"/>
              <a:t>Extensive help system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dirty="0"/>
              <a:t>Many options are self explanatory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dirty="0"/>
              <a:t>Block diagrams of modules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dirty="0"/>
              <a:t>Driver diagrams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E36AD7-5649-4554-BB94-A889DBF3F2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262128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EE4C29-D3FF-466E-A75C-0A3F4333B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69646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D500E0-AFC6-EFDE-A998-C90FC722F8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6857" y="2961972"/>
            <a:ext cx="7155543" cy="3644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99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37E5855-BE92-4FC5-902F-401DD393FEB3}"/>
              </a:ext>
            </a:extLst>
          </p:cNvPr>
          <p:cNvSpPr txBox="1"/>
          <p:nvPr/>
        </p:nvSpPr>
        <p:spPr>
          <a:xfrm>
            <a:off x="105998" y="88707"/>
            <a:ext cx="71234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Clr>
                <a:schemeClr val="accent2"/>
              </a:buClr>
              <a:buFont typeface="+mj-lt"/>
              <a:buAutoNum type="arabicPeriod" startAt="3"/>
            </a:pPr>
            <a:r>
              <a:rPr lang="en-US" sz="3200" dirty="0">
                <a:latin typeface="Aharoni" panose="02010803020104030203" pitchFamily="2" charset="-79"/>
                <a:ea typeface="ADLaM Display" panose="02010000000000000000" pitchFamily="2" charset="0"/>
                <a:cs typeface="Aharoni" panose="02010803020104030203" pitchFamily="2" charset="-79"/>
              </a:rPr>
              <a:t>Model Applications</a:t>
            </a:r>
            <a:endParaRPr lang="en-US" sz="3200" i="1" dirty="0">
              <a:latin typeface="Aharoni" panose="02010803020104030203" pitchFamily="2" charset="-79"/>
              <a:ea typeface="ADLaM Display" panose="02010000000000000000" pitchFamily="2" charset="0"/>
              <a:cs typeface="Aharoni" panose="02010803020104030203" pitchFamily="2" charset="-79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143B7CF-5F24-4878-8B27-E6C9B8137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CD33D9-1EF1-3357-3D00-3DEC94178966}"/>
              </a:ext>
            </a:extLst>
          </p:cNvPr>
          <p:cNvSpPr txBox="1">
            <a:spLocks/>
          </p:cNvSpPr>
          <p:nvPr/>
        </p:nvSpPr>
        <p:spPr>
          <a:xfrm>
            <a:off x="251345" y="1166814"/>
            <a:ext cx="9649113" cy="4905374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accent2"/>
              </a:buClr>
              <a:buNone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Broad Range of Applications   </a:t>
            </a:r>
          </a:p>
          <a:p>
            <a:pPr marL="0" indent="0">
              <a:buClr>
                <a:schemeClr val="accent2"/>
              </a:buClr>
              <a:buNone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Specific Examples</a:t>
            </a:r>
          </a:p>
          <a:p>
            <a:pPr marL="201168" lvl="1" indent="0">
              <a:buNone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Models for measuring and mapping socio-economic progress </a:t>
            </a:r>
          </a:p>
          <a:p>
            <a:pPr marL="201168" lvl="1" indent="0">
              <a:buNone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Models for environment and climate change research</a:t>
            </a:r>
          </a:p>
          <a:p>
            <a:pPr marL="0" indent="0">
              <a:buClr>
                <a:schemeClr val="accent2"/>
              </a:buClr>
              <a:buNone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Bangladesh Applications </a:t>
            </a:r>
          </a:p>
          <a:p>
            <a:pPr marL="0" indent="0">
              <a:buClr>
                <a:schemeClr val="accent2"/>
              </a:buClr>
              <a:buNone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IFs use</a:t>
            </a:r>
          </a:p>
          <a:p>
            <a:pPr marL="201168" lvl="1" indent="0">
              <a:buNone/>
            </a:pP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2664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37E5855-BE92-4FC5-902F-401DD393FEB3}"/>
              </a:ext>
            </a:extLst>
          </p:cNvPr>
          <p:cNvSpPr txBox="1"/>
          <p:nvPr/>
        </p:nvSpPr>
        <p:spPr>
          <a:xfrm>
            <a:off x="105997" y="88707"/>
            <a:ext cx="82664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2"/>
              </a:buClr>
            </a:pPr>
            <a:r>
              <a:rPr lang="en-US" sz="3200" dirty="0">
                <a:latin typeface="Aharoni" panose="02010803020104030203" pitchFamily="2" charset="-79"/>
                <a:ea typeface="ADLaM Display" panose="02010000000000000000" pitchFamily="2" charset="0"/>
                <a:cs typeface="Aharoni" panose="02010803020104030203" pitchFamily="2" charset="-79"/>
              </a:rPr>
              <a:t>Broad Range of Applications</a:t>
            </a:r>
            <a:endParaRPr lang="en-US" sz="3200" i="1" dirty="0">
              <a:latin typeface="Aharoni" panose="02010803020104030203" pitchFamily="2" charset="-79"/>
              <a:ea typeface="ADLaM Display" panose="02010000000000000000" pitchFamily="2" charset="0"/>
              <a:cs typeface="Aharoni" panose="02010803020104030203" pitchFamily="2" charset="-79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143B7CF-5F24-4878-8B27-E6C9B8137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CD33D9-1EF1-3357-3D00-3DEC94178966}"/>
              </a:ext>
            </a:extLst>
          </p:cNvPr>
          <p:cNvSpPr txBox="1">
            <a:spLocks/>
          </p:cNvSpPr>
          <p:nvPr/>
        </p:nvSpPr>
        <p:spPr>
          <a:xfrm>
            <a:off x="251345" y="1071563"/>
            <a:ext cx="6354243" cy="4881562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accent2"/>
              </a:buClr>
              <a:buNone/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Epidemiology</a:t>
            </a:r>
          </a:p>
          <a:p>
            <a:pPr marL="201168" lvl="1" indent="0">
              <a:buNone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COVID projections (need for PPE, hospital beds, ventilators) </a:t>
            </a:r>
          </a:p>
          <a:p>
            <a:pPr marL="0" indent="0">
              <a:buClr>
                <a:schemeClr val="accent2"/>
              </a:buClr>
              <a:buNone/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Economics and Finance</a:t>
            </a:r>
          </a:p>
          <a:p>
            <a:pPr marL="201168" lvl="1" indent="0">
              <a:buNone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Employment, inflation, growth forecast, Early warning systems for financial shock</a:t>
            </a:r>
          </a:p>
          <a:p>
            <a:pPr marL="0" indent="0">
              <a:buClr>
                <a:schemeClr val="accent2"/>
              </a:buClr>
              <a:buNone/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Engineering</a:t>
            </a:r>
          </a:p>
          <a:p>
            <a:pPr marL="201168" lvl="1" indent="0">
              <a:buNone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Tolerance of bridges and structures</a:t>
            </a:r>
          </a:p>
          <a:p>
            <a:pPr marL="201168" lvl="1" indent="0">
              <a:buNone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Economic benefits and costs</a:t>
            </a:r>
          </a:p>
          <a:p>
            <a:pPr marL="0" indent="0">
              <a:buClr>
                <a:schemeClr val="accent2"/>
              </a:buClr>
              <a:buNone/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Agriculture</a:t>
            </a:r>
          </a:p>
          <a:p>
            <a:pPr marL="201168" lvl="1" indent="0">
              <a:buNone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Crop yield, food shortage</a:t>
            </a:r>
          </a:p>
          <a:p>
            <a:pPr marL="0" indent="0">
              <a:buClr>
                <a:schemeClr val="accent2"/>
              </a:buClr>
              <a:buNone/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  <a:p>
            <a:pPr marL="201168" lvl="1" indent="0">
              <a:buNone/>
            </a:pPr>
            <a:endParaRPr lang="en-US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01168" lvl="1" indent="0">
              <a:buNone/>
            </a:pP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B634AB1-2260-63B7-1051-99FA04EAB55E}"/>
              </a:ext>
            </a:extLst>
          </p:cNvPr>
          <p:cNvSpPr txBox="1">
            <a:spLocks/>
          </p:cNvSpPr>
          <p:nvPr/>
        </p:nvSpPr>
        <p:spPr>
          <a:xfrm>
            <a:off x="6524625" y="673482"/>
            <a:ext cx="5667375" cy="4938713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accent2"/>
              </a:buClr>
              <a:buNone/>
            </a:pP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Clr>
                <a:schemeClr val="accent2"/>
              </a:buClr>
              <a:buNone/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Disaster forecasting</a:t>
            </a:r>
          </a:p>
          <a:p>
            <a:pPr marL="201168" lvl="1" indent="0">
              <a:buNone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Floods</a:t>
            </a:r>
          </a:p>
          <a:p>
            <a:pPr marL="201168" lvl="1" indent="0">
              <a:buNone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Extreme weather events</a:t>
            </a:r>
          </a:p>
          <a:p>
            <a:pPr marL="0" indent="0">
              <a:buClr>
                <a:schemeClr val="accent2"/>
              </a:buClr>
              <a:buNone/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International Politics</a:t>
            </a:r>
          </a:p>
          <a:p>
            <a:pPr marL="201168" lvl="1" indent="0">
              <a:buNone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Conflicts and threats</a:t>
            </a:r>
          </a:p>
          <a:p>
            <a:pPr marL="201168" lvl="1" indent="0">
              <a:buNone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Global transitions</a:t>
            </a:r>
          </a:p>
          <a:p>
            <a:pPr marL="0" indent="0">
              <a:buClr>
                <a:schemeClr val="accent2"/>
              </a:buClr>
              <a:buNone/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Demography</a:t>
            </a:r>
          </a:p>
          <a:p>
            <a:pPr marL="201168" lvl="1" indent="0">
              <a:buNone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Demographic transitions</a:t>
            </a:r>
          </a:p>
          <a:p>
            <a:pPr marL="201168" lvl="1" indent="0">
              <a:buNone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Aging, demographic dividends</a:t>
            </a:r>
          </a:p>
          <a:p>
            <a:pPr marL="201168" lvl="1" indent="0">
              <a:buNone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NYT article on peak and depopulation</a:t>
            </a:r>
          </a:p>
          <a:p>
            <a:pPr marL="201168" lvl="1" indent="0">
              <a:buNone/>
            </a:pPr>
            <a:endParaRPr lang="en-US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01168" lvl="1" indent="0">
              <a:buNone/>
            </a:pP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92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37E5855-BE92-4FC5-902F-401DD393FEB3}"/>
              </a:ext>
            </a:extLst>
          </p:cNvPr>
          <p:cNvSpPr txBox="1"/>
          <p:nvPr/>
        </p:nvSpPr>
        <p:spPr>
          <a:xfrm>
            <a:off x="444136" y="188519"/>
            <a:ext cx="11377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Presentation Outline</a:t>
            </a:r>
            <a:endParaRPr lang="en-US" sz="3200" i="1" dirty="0"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143B7CF-5F24-4878-8B27-E6C9B8137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CD33D9-1EF1-3357-3D00-3DEC94178966}"/>
              </a:ext>
            </a:extLst>
          </p:cNvPr>
          <p:cNvSpPr txBox="1">
            <a:spLocks/>
          </p:cNvSpPr>
          <p:nvPr/>
        </p:nvSpPr>
        <p:spPr>
          <a:xfrm>
            <a:off x="542637" y="1197768"/>
            <a:ext cx="9649113" cy="4462463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Clr>
                <a:schemeClr val="accent2"/>
              </a:buClr>
              <a:buFont typeface="+mj-lt"/>
              <a:buAutoNum type="arabicParenR"/>
            </a:pPr>
            <a:r>
              <a:rPr lang="en-US" sz="2800" dirty="0">
                <a:latin typeface="Aharoni" panose="02010803020104030203" pitchFamily="2" charset="-79"/>
                <a:ea typeface="ADLaM Display" panose="02010000000000000000" pitchFamily="2" charset="0"/>
                <a:cs typeface="Aharoni" panose="02010803020104030203" pitchFamily="2" charset="-79"/>
              </a:rPr>
              <a:t>Introducing the Topic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>
                <a:latin typeface="Aharoni" panose="02010803020104030203" pitchFamily="2" charset="-79"/>
                <a:ea typeface="ADLaM Display" panose="02010000000000000000" pitchFamily="2" charset="0"/>
                <a:cs typeface="Aharoni" panose="02010803020104030203" pitchFamily="2" charset="-79"/>
              </a:rPr>
              <a:t>Models, motivations, model making</a:t>
            </a:r>
          </a:p>
          <a:p>
            <a:pPr marL="457200" indent="-457200">
              <a:buClr>
                <a:schemeClr val="accent2"/>
              </a:buClr>
              <a:buFont typeface="+mj-lt"/>
              <a:buAutoNum type="arabicParenR"/>
            </a:pPr>
            <a:r>
              <a:rPr lang="en-US" sz="2800" dirty="0">
                <a:latin typeface="Aharoni" panose="02010803020104030203" pitchFamily="2" charset="-79"/>
                <a:ea typeface="ADLaM Display" panose="02010000000000000000" pitchFamily="2" charset="0"/>
                <a:cs typeface="Aharoni" panose="02010803020104030203" pitchFamily="2" charset="-79"/>
              </a:rPr>
              <a:t>An Example with a Multi-system Dynamic Model  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>
                <a:latin typeface="Aharoni" panose="02010803020104030203" pitchFamily="2" charset="-79"/>
                <a:ea typeface="ADLaM Display" panose="02010000000000000000" pitchFamily="2" charset="0"/>
                <a:cs typeface="Aharoni" panose="02010803020104030203" pitchFamily="2" charset="-79"/>
              </a:rPr>
              <a:t>International Futures system (IFs)</a:t>
            </a:r>
          </a:p>
          <a:p>
            <a:pPr marL="457200" indent="-457200">
              <a:buClr>
                <a:schemeClr val="accent2"/>
              </a:buClr>
              <a:buFont typeface="+mj-lt"/>
              <a:buAutoNum type="arabicParenR"/>
            </a:pPr>
            <a:r>
              <a:rPr lang="en-US" sz="2800" dirty="0">
                <a:latin typeface="Aharoni" panose="02010803020104030203" pitchFamily="2" charset="-79"/>
                <a:ea typeface="ADLaM Display" panose="02010000000000000000" pitchFamily="2" charset="0"/>
                <a:cs typeface="Aharoni" panose="02010803020104030203" pitchFamily="2" charset="-79"/>
              </a:rPr>
              <a:t>Model Applications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>
                <a:latin typeface="Aharoni" panose="02010803020104030203" pitchFamily="2" charset="-79"/>
                <a:ea typeface="ADLaM Display" panose="02010000000000000000" pitchFamily="2" charset="0"/>
                <a:cs typeface="Aharoni" panose="02010803020104030203" pitchFamily="2" charset="-79"/>
              </a:rPr>
              <a:t>Broad range of applications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>
                <a:latin typeface="Aharoni" panose="02010803020104030203" pitchFamily="2" charset="-79"/>
                <a:ea typeface="ADLaM Display" panose="02010000000000000000" pitchFamily="2" charset="0"/>
                <a:cs typeface="Aharoni" panose="02010803020104030203" pitchFamily="2" charset="-79"/>
              </a:rPr>
              <a:t>Specific examples</a:t>
            </a:r>
          </a:p>
          <a:p>
            <a:pPr marL="457200" indent="-457200">
              <a:buClr>
                <a:schemeClr val="accent2"/>
              </a:buClr>
              <a:buFont typeface="+mj-lt"/>
              <a:buAutoNum type="arabicParenR"/>
            </a:pPr>
            <a:r>
              <a:rPr lang="en-US" sz="2800" dirty="0">
                <a:latin typeface="Aharoni" panose="02010803020104030203" pitchFamily="2" charset="-79"/>
                <a:ea typeface="ADLaM Display" panose="02010000000000000000" pitchFamily="2" charset="0"/>
                <a:cs typeface="Aharoni" panose="02010803020104030203" pitchFamily="2" charset="-79"/>
              </a:rPr>
              <a:t>Wrapping Up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>
                <a:latin typeface="Aharoni" panose="02010803020104030203" pitchFamily="2" charset="-79"/>
                <a:ea typeface="ADLaM Display" panose="02010000000000000000" pitchFamily="2" charset="0"/>
                <a:cs typeface="Aharoni" panose="02010803020104030203" pitchFamily="2" charset="-79"/>
              </a:rPr>
              <a:t>Cautions, Recent developments, Resources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3374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37E5855-BE92-4FC5-902F-401DD393FEB3}"/>
              </a:ext>
            </a:extLst>
          </p:cNvPr>
          <p:cNvSpPr txBox="1"/>
          <p:nvPr/>
        </p:nvSpPr>
        <p:spPr>
          <a:xfrm>
            <a:off x="105997" y="88707"/>
            <a:ext cx="82664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2"/>
              </a:buClr>
            </a:pPr>
            <a:r>
              <a:rPr lang="en-US" sz="3200" dirty="0">
                <a:latin typeface="Aharoni" panose="02010803020104030203" pitchFamily="2" charset="-79"/>
                <a:ea typeface="ADLaM Display" panose="02010000000000000000" pitchFamily="2" charset="0"/>
                <a:cs typeface="Aharoni" panose="02010803020104030203" pitchFamily="2" charset="-79"/>
              </a:rPr>
              <a:t>Sustainable Development</a:t>
            </a:r>
            <a:endParaRPr lang="en-US" sz="3200" i="1" dirty="0">
              <a:latin typeface="Aharoni" panose="02010803020104030203" pitchFamily="2" charset="-79"/>
              <a:ea typeface="ADLaM Display" panose="02010000000000000000" pitchFamily="2" charset="0"/>
              <a:cs typeface="Aharoni" panose="02010803020104030203" pitchFamily="2" charset="-79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143B7CF-5F24-4878-8B27-E6C9B8137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CD33D9-1EF1-3357-3D00-3DEC94178966}"/>
              </a:ext>
            </a:extLst>
          </p:cNvPr>
          <p:cNvSpPr txBox="1">
            <a:spLocks/>
          </p:cNvSpPr>
          <p:nvPr/>
        </p:nvSpPr>
        <p:spPr>
          <a:xfrm>
            <a:off x="251345" y="1166814"/>
            <a:ext cx="9649113" cy="4905374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accent2"/>
              </a:buClr>
              <a:buNone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Monitoring and Measuring Progress</a:t>
            </a:r>
          </a:p>
          <a:p>
            <a:pPr marL="0" indent="0">
              <a:buClr>
                <a:schemeClr val="accent2"/>
              </a:buClr>
              <a:buNone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Designing Interventions</a:t>
            </a:r>
          </a:p>
          <a:p>
            <a:pPr marL="201168" lvl="1" indent="0">
              <a:buNone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 targets  reasonable</a:t>
            </a:r>
          </a:p>
          <a:p>
            <a:pPr marL="201168" lvl="1" indent="0">
              <a:buNone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Resource mobilization</a:t>
            </a:r>
          </a:p>
          <a:p>
            <a:pPr marL="201168" lvl="1" indent="0">
              <a:buNone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Externalities</a:t>
            </a:r>
          </a:p>
          <a:p>
            <a:pPr marL="0" indent="0">
              <a:buClr>
                <a:schemeClr val="accent2"/>
              </a:buClr>
              <a:buNone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Synergies and Trade-offs</a:t>
            </a:r>
          </a:p>
          <a:p>
            <a:pPr marL="201168" lvl="1" indent="0">
              <a:buNone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Externalities</a:t>
            </a:r>
          </a:p>
          <a:p>
            <a:pPr marL="201168" lvl="1" indent="0">
              <a:buNone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Synergies and trade-offs</a:t>
            </a:r>
          </a:p>
          <a:p>
            <a:pPr marL="0" indent="0">
              <a:buClr>
                <a:schemeClr val="accent2"/>
              </a:buClr>
              <a:buNone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Short-term Impacts and Long-range Outcomes</a:t>
            </a:r>
          </a:p>
          <a:p>
            <a:pPr marL="201168" lvl="1" indent="0">
              <a:buNone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Costs, benefits</a:t>
            </a:r>
          </a:p>
          <a:p>
            <a:pPr marL="201168" lvl="1" indent="0">
              <a:buNone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Payoffs (with discounting) </a:t>
            </a:r>
          </a:p>
          <a:p>
            <a:pPr marL="201168" lvl="1" indent="0">
              <a:buNone/>
            </a:pP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2801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37E5855-BE92-4FC5-902F-401DD393FEB3}"/>
              </a:ext>
            </a:extLst>
          </p:cNvPr>
          <p:cNvSpPr txBox="1"/>
          <p:nvPr/>
        </p:nvSpPr>
        <p:spPr>
          <a:xfrm>
            <a:off x="105997" y="88707"/>
            <a:ext cx="82664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2"/>
              </a:buClr>
            </a:pPr>
            <a:r>
              <a:rPr lang="en-US" sz="3200" dirty="0">
                <a:latin typeface="Aharoni" panose="02010803020104030203" pitchFamily="2" charset="-79"/>
                <a:ea typeface="ADLaM Display" panose="02010000000000000000" pitchFamily="2" charset="0"/>
                <a:cs typeface="Aharoni" panose="02010803020104030203" pitchFamily="2" charset="-79"/>
              </a:rPr>
              <a:t>Environment and Climate Change</a:t>
            </a:r>
            <a:endParaRPr lang="en-US" sz="3200" i="1" dirty="0">
              <a:latin typeface="Aharoni" panose="02010803020104030203" pitchFamily="2" charset="-79"/>
              <a:ea typeface="ADLaM Display" panose="02010000000000000000" pitchFamily="2" charset="0"/>
              <a:cs typeface="Aharoni" panose="02010803020104030203" pitchFamily="2" charset="-79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143B7CF-5F24-4878-8B27-E6C9B8137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CD33D9-1EF1-3357-3D00-3DEC94178966}"/>
              </a:ext>
            </a:extLst>
          </p:cNvPr>
          <p:cNvSpPr txBox="1">
            <a:spLocks/>
          </p:cNvSpPr>
          <p:nvPr/>
        </p:nvSpPr>
        <p:spPr>
          <a:xfrm>
            <a:off x="251345" y="1166814"/>
            <a:ext cx="9649113" cy="4905374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accent2"/>
              </a:buClr>
              <a:buNone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Environmental accounting</a:t>
            </a:r>
          </a:p>
          <a:p>
            <a:pPr marL="0" indent="0">
              <a:buClr>
                <a:schemeClr val="accent2"/>
              </a:buClr>
              <a:buNone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Assess vulnerability to shocks</a:t>
            </a:r>
          </a:p>
          <a:p>
            <a:pPr marL="292608" lvl="1" indent="0">
              <a:buClr>
                <a:schemeClr val="accent2"/>
              </a:buClr>
              <a:buNone/>
            </a:pP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Help preparedness	</a:t>
            </a:r>
          </a:p>
          <a:p>
            <a:pPr marL="0" indent="0">
              <a:buClr>
                <a:schemeClr val="accent2"/>
              </a:buClr>
              <a:buNone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Mitigation challenges</a:t>
            </a:r>
          </a:p>
          <a:p>
            <a:pPr marL="201168" lvl="1" indent="0">
              <a:buNone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Growth versus sustainability</a:t>
            </a:r>
          </a:p>
          <a:p>
            <a:pPr marL="0" indent="0">
              <a:buClr>
                <a:schemeClr val="accent2"/>
              </a:buClr>
              <a:buNone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Adaptation capacities</a:t>
            </a:r>
          </a:p>
          <a:p>
            <a:pPr marL="201168" lvl="1" indent="0">
              <a:buNone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Building capacities </a:t>
            </a:r>
          </a:p>
          <a:p>
            <a:pPr marL="0" indent="0">
              <a:buClr>
                <a:schemeClr val="accent2"/>
              </a:buClr>
              <a:buNone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Legitimization of policy targets</a:t>
            </a:r>
          </a:p>
          <a:p>
            <a:pPr marL="201168" lvl="1" indent="0">
              <a:buNone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Legitimize policy commitments to 1.5 c goal</a:t>
            </a:r>
          </a:p>
          <a:p>
            <a:pPr marL="201168" lvl="1" indent="0">
              <a:buNone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Policy relevance </a:t>
            </a:r>
          </a:p>
          <a:p>
            <a:pPr marL="0" indent="0">
              <a:buClr>
                <a:schemeClr val="accent2"/>
              </a:buClr>
              <a:buNone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Forewarn </a:t>
            </a:r>
          </a:p>
          <a:p>
            <a:pPr marL="201168" lvl="1" indent="0">
              <a:buNone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Forecast warming by accounting for carbon buildup, radiative forcing </a:t>
            </a:r>
          </a:p>
          <a:p>
            <a:pPr marL="201168" lvl="1" indent="0">
              <a:buNone/>
            </a:pP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2550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37E5855-BE92-4FC5-902F-401DD393FEB3}"/>
              </a:ext>
            </a:extLst>
          </p:cNvPr>
          <p:cNvSpPr txBox="1"/>
          <p:nvPr/>
        </p:nvSpPr>
        <p:spPr>
          <a:xfrm>
            <a:off x="105997" y="88707"/>
            <a:ext cx="82664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2"/>
              </a:buClr>
            </a:pPr>
            <a:r>
              <a:rPr lang="en-US" sz="3200" dirty="0">
                <a:latin typeface="Aharoni" panose="02010803020104030203" pitchFamily="2" charset="-79"/>
                <a:ea typeface="ADLaM Display" panose="02010000000000000000" pitchFamily="2" charset="0"/>
                <a:cs typeface="Aharoni" panose="02010803020104030203" pitchFamily="2" charset="-79"/>
              </a:rPr>
              <a:t>Bangladesh Context</a:t>
            </a:r>
            <a:endParaRPr lang="en-US" sz="3200" i="1" dirty="0">
              <a:latin typeface="Aharoni" panose="02010803020104030203" pitchFamily="2" charset="-79"/>
              <a:ea typeface="ADLaM Display" panose="02010000000000000000" pitchFamily="2" charset="0"/>
              <a:cs typeface="Aharoni" panose="02010803020104030203" pitchFamily="2" charset="-79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143B7CF-5F24-4878-8B27-E6C9B8137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CD33D9-1EF1-3357-3D00-3DEC94178966}"/>
              </a:ext>
            </a:extLst>
          </p:cNvPr>
          <p:cNvSpPr txBox="1">
            <a:spLocks/>
          </p:cNvSpPr>
          <p:nvPr/>
        </p:nvSpPr>
        <p:spPr>
          <a:xfrm>
            <a:off x="251345" y="1166814"/>
            <a:ext cx="9649113" cy="4905374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accent2"/>
              </a:buClr>
              <a:buNone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BIDS</a:t>
            </a:r>
          </a:p>
          <a:p>
            <a:pPr marL="292608" lvl="1" indent="0">
              <a:buClr>
                <a:schemeClr val="accent2"/>
              </a:buClr>
              <a:buNone/>
            </a:pP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SAM, CGE	</a:t>
            </a:r>
          </a:p>
          <a:p>
            <a:pPr marL="0" indent="0">
              <a:buClr>
                <a:schemeClr val="accent2"/>
              </a:buClr>
              <a:buNone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BGD NDC Analysis</a:t>
            </a:r>
          </a:p>
          <a:p>
            <a:pPr marL="201168" lvl="1" indent="0">
              <a:buNone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ICBEN 2020 using IFs</a:t>
            </a:r>
          </a:p>
          <a:p>
            <a:pPr marL="0" indent="0">
              <a:buClr>
                <a:schemeClr val="accent2"/>
              </a:buClr>
              <a:buNone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Poverty Trajectories</a:t>
            </a:r>
          </a:p>
          <a:p>
            <a:pPr marL="0" indent="0">
              <a:buClr>
                <a:schemeClr val="accent2"/>
              </a:buClr>
              <a:buNone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Energy Transitions</a:t>
            </a:r>
          </a:p>
          <a:p>
            <a:pPr marL="0" indent="0">
              <a:buClr>
                <a:schemeClr val="accent2"/>
              </a:buClr>
              <a:buNone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Sedimentation and Sea-Level Rise  </a:t>
            </a:r>
          </a:p>
          <a:p>
            <a:pPr marL="201168" lvl="1" indent="0">
              <a:buNone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Dr. Dipen Bhattacharya and Md. Khalequzzaman</a:t>
            </a:r>
          </a:p>
          <a:p>
            <a:pPr marL="201168" lvl="1" indent="0">
              <a:buNone/>
            </a:pP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4489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88615-7CF5-4101-B2B6-C6F256EFD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584" y="594360"/>
            <a:ext cx="3373016" cy="1229776"/>
          </a:xfrm>
        </p:spPr>
        <p:txBody>
          <a:bodyPr/>
          <a:lstStyle/>
          <a:p>
            <a:r>
              <a:rPr lang="en-US" dirty="0"/>
              <a:t>IFs 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21CCC6-C253-48F9-AAE1-526B2114B7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5320" y="731520"/>
            <a:ext cx="7410450" cy="5257800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Publication </a:t>
            </a: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Five volume Pardee PPHP Series (Poverty, Education and Infrastructure)</a:t>
            </a: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Books on IFs (Barry B. Hughes)</a:t>
            </a: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Research projects for International Agencies and Governments</a:t>
            </a: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Classroom teaching</a:t>
            </a: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Journal Articles, working papers, model documentation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29D9E2-AF9E-48CE-ACD7-37149BABF1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84584" y="1945432"/>
            <a:ext cx="3373016" cy="435977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315B1F-CE68-4C9E-97A4-C5A958E08C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3181" y="3563341"/>
            <a:ext cx="2244319" cy="284328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DCD0B03-B777-4F2D-AAF5-406182683A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0054" y="3546672"/>
            <a:ext cx="2066674" cy="284328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281D38A-0FED-4DF8-BAFD-777C390581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99282" y="3563341"/>
            <a:ext cx="2131448" cy="2809946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F1624-413B-F5A0-8A76-FC5420056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79975" y="6492875"/>
            <a:ext cx="1312025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407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37E5855-BE92-4FC5-902F-401DD393FEB3}"/>
              </a:ext>
            </a:extLst>
          </p:cNvPr>
          <p:cNvSpPr txBox="1"/>
          <p:nvPr/>
        </p:nvSpPr>
        <p:spPr>
          <a:xfrm>
            <a:off x="105998" y="88707"/>
            <a:ext cx="71234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Clr>
                <a:schemeClr val="accent2"/>
              </a:buClr>
              <a:buFont typeface="+mj-lt"/>
              <a:buAutoNum type="arabicPeriod" startAt="4"/>
            </a:pPr>
            <a:r>
              <a:rPr lang="en-US" sz="3200" dirty="0">
                <a:latin typeface="Aharoni" panose="02010803020104030203" pitchFamily="2" charset="-79"/>
                <a:ea typeface="ADLaM Display" panose="02010000000000000000" pitchFamily="2" charset="0"/>
                <a:cs typeface="Aharoni" panose="02010803020104030203" pitchFamily="2" charset="-79"/>
              </a:rPr>
              <a:t>Wrapping up</a:t>
            </a:r>
            <a:endParaRPr lang="en-US" sz="3200" i="1" dirty="0">
              <a:latin typeface="Aharoni" panose="02010803020104030203" pitchFamily="2" charset="-79"/>
              <a:ea typeface="ADLaM Display" panose="02010000000000000000" pitchFamily="2" charset="0"/>
              <a:cs typeface="Aharoni" panose="02010803020104030203" pitchFamily="2" charset="-79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143B7CF-5F24-4878-8B27-E6C9B8137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CD33D9-1EF1-3357-3D00-3DEC94178966}"/>
              </a:ext>
            </a:extLst>
          </p:cNvPr>
          <p:cNvSpPr txBox="1">
            <a:spLocks/>
          </p:cNvSpPr>
          <p:nvPr/>
        </p:nvSpPr>
        <p:spPr>
          <a:xfrm>
            <a:off x="156096" y="976313"/>
            <a:ext cx="9649113" cy="4905374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accent2"/>
              </a:buClr>
              <a:buNone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 a skeptic</a:t>
            </a:r>
          </a:p>
          <a:p>
            <a:pPr marL="0" indent="0">
              <a:buClr>
                <a:schemeClr val="accent2"/>
              </a:buClr>
              <a:buNone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Recent Developments</a:t>
            </a:r>
          </a:p>
          <a:p>
            <a:pPr marL="0" indent="0">
              <a:buClr>
                <a:schemeClr val="accent2"/>
              </a:buClr>
              <a:buNone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Resources </a:t>
            </a:r>
          </a:p>
          <a:p>
            <a:pPr marL="0" indent="0">
              <a:buClr>
                <a:schemeClr val="accent2"/>
              </a:buClr>
              <a:buNone/>
            </a:pP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5186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37E5855-BE92-4FC5-902F-401DD393FEB3}"/>
              </a:ext>
            </a:extLst>
          </p:cNvPr>
          <p:cNvSpPr txBox="1"/>
          <p:nvPr/>
        </p:nvSpPr>
        <p:spPr>
          <a:xfrm>
            <a:off x="105998" y="88707"/>
            <a:ext cx="71234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2"/>
              </a:buClr>
            </a:pPr>
            <a:r>
              <a:rPr lang="en-US" sz="3200" dirty="0">
                <a:latin typeface="Aharoni" panose="02010803020104030203" pitchFamily="2" charset="-79"/>
                <a:ea typeface="ADLaM Display" panose="02010000000000000000" pitchFamily="2" charset="0"/>
                <a:cs typeface="Aharoni" panose="02010803020104030203" pitchFamily="2" charset="-79"/>
              </a:rPr>
              <a:t>“Skeptic’s Guide”</a:t>
            </a:r>
            <a:endParaRPr lang="en-US" sz="3200" i="1" dirty="0">
              <a:latin typeface="Aharoni" panose="02010803020104030203" pitchFamily="2" charset="-79"/>
              <a:ea typeface="ADLaM Display" panose="02010000000000000000" pitchFamily="2" charset="0"/>
              <a:cs typeface="Aharoni" panose="02010803020104030203" pitchFamily="2" charset="-79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143B7CF-5F24-4878-8B27-E6C9B8137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CD33D9-1EF1-3357-3D00-3DEC94178966}"/>
              </a:ext>
            </a:extLst>
          </p:cNvPr>
          <p:cNvSpPr txBox="1">
            <a:spLocks/>
          </p:cNvSpPr>
          <p:nvPr/>
        </p:nvSpPr>
        <p:spPr>
          <a:xfrm>
            <a:off x="251345" y="1166814"/>
            <a:ext cx="9649113" cy="4905374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accent2"/>
              </a:buClr>
              <a:buNone/>
            </a:pP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Cautions and Caveats</a:t>
            </a:r>
          </a:p>
          <a:p>
            <a:pPr marL="201168" lvl="1" indent="0">
              <a:buNone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 a skeptic</a:t>
            </a:r>
          </a:p>
          <a:p>
            <a:pPr marL="201168" lvl="1" indent="0">
              <a:buNone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All models are wrong, some are useful</a:t>
            </a:r>
          </a:p>
          <a:p>
            <a:pPr marL="201168" lvl="1" indent="0">
              <a:buNone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Challenge axioms and assumptions</a:t>
            </a:r>
          </a:p>
          <a:p>
            <a:pPr marL="201168" lvl="1" indent="0">
              <a:buNone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Check the relevance and recency of data</a:t>
            </a:r>
          </a:p>
          <a:p>
            <a:pPr marL="201168" lvl="1" indent="0">
              <a:buNone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Demand to understand the basic algorithm</a:t>
            </a:r>
          </a:p>
          <a:p>
            <a:pPr marL="201168" lvl="1" indent="0">
              <a:buNone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Test for sensitivity </a:t>
            </a:r>
          </a:p>
          <a:p>
            <a:pPr marL="201168" lvl="1" indent="0">
              <a:buNone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Validate </a:t>
            </a:r>
          </a:p>
          <a:p>
            <a:pPr marL="201168" lvl="1" indent="0">
              <a:buNone/>
            </a:pPr>
            <a:r>
              <a:rPr lang="en-US" sz="2400" dirty="0">
                <a:hlinkClick r:id="rId3"/>
              </a:rPr>
              <a:t>Skeptic's_Guide.pdf (mit.edu)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0360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37E5855-BE92-4FC5-902F-401DD393FEB3}"/>
              </a:ext>
            </a:extLst>
          </p:cNvPr>
          <p:cNvSpPr txBox="1"/>
          <p:nvPr/>
        </p:nvSpPr>
        <p:spPr>
          <a:xfrm>
            <a:off x="105998" y="88707"/>
            <a:ext cx="71234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2"/>
              </a:buClr>
            </a:pPr>
            <a:r>
              <a:rPr lang="en-US" sz="3200" dirty="0">
                <a:latin typeface="Aharoni" panose="02010803020104030203" pitchFamily="2" charset="-79"/>
                <a:ea typeface="ADLaM Display" panose="02010000000000000000" pitchFamily="2" charset="0"/>
                <a:cs typeface="Aharoni" panose="02010803020104030203" pitchFamily="2" charset="-79"/>
              </a:rPr>
              <a:t>Recent Developments</a:t>
            </a:r>
            <a:endParaRPr lang="en-US" sz="3200" i="1" dirty="0">
              <a:latin typeface="Aharoni" panose="02010803020104030203" pitchFamily="2" charset="-79"/>
              <a:ea typeface="ADLaM Display" panose="02010000000000000000" pitchFamily="2" charset="0"/>
              <a:cs typeface="Aharoni" panose="02010803020104030203" pitchFamily="2" charset="-79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143B7CF-5F24-4878-8B27-E6C9B8137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CD33D9-1EF1-3357-3D00-3DEC94178966}"/>
              </a:ext>
            </a:extLst>
          </p:cNvPr>
          <p:cNvSpPr txBox="1">
            <a:spLocks/>
          </p:cNvSpPr>
          <p:nvPr/>
        </p:nvSpPr>
        <p:spPr>
          <a:xfrm>
            <a:off x="156096" y="976313"/>
            <a:ext cx="9649113" cy="4905374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accent2"/>
              </a:buClr>
              <a:buNone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Recent Trends in Modelling</a:t>
            </a:r>
          </a:p>
          <a:p>
            <a:pPr marL="292608" lvl="1" indent="0">
              <a:buClr>
                <a:schemeClr val="accent2"/>
              </a:buClr>
              <a:buNone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Granularity and resolution, Longer horizon, Coupling and interlinkage</a:t>
            </a:r>
          </a:p>
          <a:p>
            <a:pPr marL="292608" lvl="1" indent="0">
              <a:buClr>
                <a:schemeClr val="accent2"/>
              </a:buClr>
              <a:buNone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Many models and ensemble</a:t>
            </a:r>
          </a:p>
          <a:p>
            <a:pPr marL="292608" lvl="1" indent="0">
              <a:buClr>
                <a:schemeClr val="accent2"/>
              </a:buClr>
              <a:buNone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Multi-dimensions analysis</a:t>
            </a:r>
          </a:p>
          <a:p>
            <a:pPr marL="292608" lvl="1" indent="0">
              <a:buClr>
                <a:schemeClr val="accent2"/>
              </a:buClr>
              <a:buNone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Multi-system dynamics; </a:t>
            </a:r>
          </a:p>
          <a:p>
            <a:pPr marL="292608" lvl="1" indent="0">
              <a:buClr>
                <a:schemeClr val="accent2"/>
              </a:buClr>
              <a:buNone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big data</a:t>
            </a:r>
          </a:p>
          <a:p>
            <a:pPr marL="292608" lvl="1" indent="0">
              <a:buClr>
                <a:schemeClr val="accent2"/>
              </a:buClr>
              <a:buNone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machine learning (Traditional AI) </a:t>
            </a:r>
          </a:p>
          <a:p>
            <a:pPr marL="292608" lvl="1" indent="0">
              <a:buClr>
                <a:schemeClr val="accent2"/>
              </a:buClr>
              <a:buNone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Large Language Models, ChatGPT (Generative AI)</a:t>
            </a:r>
          </a:p>
          <a:p>
            <a:pPr marL="292608" lvl="1" indent="0">
              <a:buClr>
                <a:schemeClr val="accent2"/>
              </a:buClr>
              <a:buNone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Participatory modeling </a:t>
            </a:r>
          </a:p>
          <a:p>
            <a:pPr marL="0" indent="0">
              <a:buClr>
                <a:schemeClr val="accent2"/>
              </a:buClr>
              <a:buNone/>
            </a:pP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79270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37E5855-BE92-4FC5-902F-401DD393FEB3}"/>
              </a:ext>
            </a:extLst>
          </p:cNvPr>
          <p:cNvSpPr txBox="1"/>
          <p:nvPr/>
        </p:nvSpPr>
        <p:spPr>
          <a:xfrm>
            <a:off x="105998" y="88707"/>
            <a:ext cx="71234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2"/>
              </a:buClr>
            </a:pPr>
            <a:r>
              <a:rPr lang="en-US" sz="3200" dirty="0">
                <a:latin typeface="Aharoni" panose="02010803020104030203" pitchFamily="2" charset="-79"/>
                <a:ea typeface="ADLaM Display" panose="02010000000000000000" pitchFamily="2" charset="0"/>
                <a:cs typeface="Aharoni" panose="02010803020104030203" pitchFamily="2" charset="-79"/>
              </a:rPr>
              <a:t>Books and Publications</a:t>
            </a:r>
            <a:endParaRPr lang="en-US" sz="3200" i="1" dirty="0">
              <a:latin typeface="Aharoni" panose="02010803020104030203" pitchFamily="2" charset="-79"/>
              <a:ea typeface="ADLaM Display" panose="02010000000000000000" pitchFamily="2" charset="0"/>
              <a:cs typeface="Aharoni" panose="02010803020104030203" pitchFamily="2" charset="-79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143B7CF-5F24-4878-8B27-E6C9B8137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CD33D9-1EF1-3357-3D00-3DEC94178966}"/>
              </a:ext>
            </a:extLst>
          </p:cNvPr>
          <p:cNvSpPr txBox="1">
            <a:spLocks/>
          </p:cNvSpPr>
          <p:nvPr/>
        </p:nvSpPr>
        <p:spPr>
          <a:xfrm>
            <a:off x="156096" y="976313"/>
            <a:ext cx="9649113" cy="4905374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accent2"/>
              </a:buClr>
              <a:buNone/>
            </a:pP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7A4D4C-ADFE-620E-A0EF-D37119CAE9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355" y="1011540"/>
            <a:ext cx="1938338" cy="22949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5D3E7D1-F435-8D39-589F-CEC3A431D3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1302" y="1011540"/>
            <a:ext cx="1545070" cy="22507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EF574C6-02FD-5F37-37F2-E7613EAE67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5981" y="993926"/>
            <a:ext cx="1655249" cy="233020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8416599-1E7B-D03D-0080-25E98D7776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84532" y="993926"/>
            <a:ext cx="1793147" cy="225076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346CE18-A663-7016-CA17-A2ADB1ED35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82005" y="950790"/>
            <a:ext cx="2054194" cy="217502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82CDF3D-4F9A-2C79-8E18-1C53E9EEBC4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67738" y="976313"/>
            <a:ext cx="1921044" cy="209721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22E79BA-C18B-346D-F8F8-6359E8CE8C86}"/>
              </a:ext>
            </a:extLst>
          </p:cNvPr>
          <p:cNvSpPr txBox="1"/>
          <p:nvPr/>
        </p:nvSpPr>
        <p:spPr>
          <a:xfrm>
            <a:off x="400518" y="3626962"/>
            <a:ext cx="53840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9"/>
              </a:rPr>
              <a:t>AR6 Synthesis Report: Climate Change 2023 — IPCC</a:t>
            </a:r>
            <a:endParaRPr lang="en-US" dirty="0"/>
          </a:p>
          <a:p>
            <a:r>
              <a:rPr lang="en-US" dirty="0">
                <a:hlinkClick r:id="rId10"/>
              </a:rPr>
              <a:t>The-Sustainable-Development-Goals-Report-2023.pdf</a:t>
            </a:r>
            <a:endParaRPr lang="en-US" dirty="0"/>
          </a:p>
          <a:p>
            <a:r>
              <a:rPr lang="en-US" dirty="0">
                <a:hlinkClick r:id="rId11"/>
              </a:rPr>
              <a:t>World Economic Outlook (imf.org)</a:t>
            </a:r>
            <a:endParaRPr lang="en-US" dirty="0"/>
          </a:p>
          <a:p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6F15B04-F797-C333-C5A3-EAA6B3BBED39}"/>
              </a:ext>
            </a:extLst>
          </p:cNvPr>
          <p:cNvSpPr txBox="1"/>
          <p:nvPr/>
        </p:nvSpPr>
        <p:spPr>
          <a:xfrm>
            <a:off x="6942491" y="3374291"/>
            <a:ext cx="481089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12"/>
              </a:rPr>
              <a:t>International Futures Platform</a:t>
            </a:r>
            <a:endParaRPr lang="en-US" dirty="0"/>
          </a:p>
          <a:p>
            <a:r>
              <a:rPr lang="en-US" dirty="0">
                <a:hlinkClick r:id="rId13"/>
              </a:rPr>
              <a:t>GCAM: Global Change Analysis Model</a:t>
            </a:r>
            <a:endParaRPr lang="en-US" dirty="0"/>
          </a:p>
          <a:p>
            <a:r>
              <a:rPr lang="en-US" dirty="0">
                <a:hlinkClick r:id="rId14"/>
              </a:rPr>
              <a:t>GTAP Models: Current GTAP Model (purdue.edu)</a:t>
            </a:r>
            <a:endParaRPr lang="en-US" dirty="0"/>
          </a:p>
          <a:p>
            <a:r>
              <a:rPr lang="en-US" dirty="0">
                <a:hlinkClick r:id="rId15"/>
              </a:rPr>
              <a:t>LEAP: Low Emissions Analysis Platform (sei.org)</a:t>
            </a:r>
            <a:endParaRPr lang="en-US" dirty="0"/>
          </a:p>
          <a:p>
            <a:r>
              <a:rPr lang="en-US" dirty="0"/>
              <a:t>DICE </a:t>
            </a:r>
            <a:r>
              <a:rPr lang="en-US"/>
              <a:t>(Nordhaus)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E053584-2255-76D3-D373-F90BC1874E60}"/>
              </a:ext>
            </a:extLst>
          </p:cNvPr>
          <p:cNvSpPr txBox="1"/>
          <p:nvPr/>
        </p:nvSpPr>
        <p:spPr>
          <a:xfrm>
            <a:off x="604837" y="4910138"/>
            <a:ext cx="38909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Journals</a:t>
            </a:r>
          </a:p>
          <a:p>
            <a:r>
              <a:rPr lang="en-US" dirty="0"/>
              <a:t>Nature</a:t>
            </a:r>
          </a:p>
          <a:p>
            <a:r>
              <a:rPr lang="en-US" dirty="0"/>
              <a:t>Science</a:t>
            </a:r>
          </a:p>
          <a:p>
            <a:r>
              <a:rPr lang="en-US" dirty="0"/>
              <a:t>Environmental Science &amp; Policy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A76B496-1418-3BEA-5BAE-91D95583EAA7}"/>
              </a:ext>
            </a:extLst>
          </p:cNvPr>
          <p:cNvSpPr txBox="1"/>
          <p:nvPr/>
        </p:nvSpPr>
        <p:spPr>
          <a:xfrm>
            <a:off x="7018691" y="4910138"/>
            <a:ext cx="38909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Databases</a:t>
            </a:r>
          </a:p>
          <a:p>
            <a:r>
              <a:rPr lang="en-US" dirty="0"/>
              <a:t>World Development Indicators</a:t>
            </a:r>
          </a:p>
          <a:p>
            <a:r>
              <a:rPr lang="en-US" dirty="0"/>
              <a:t>UNPD</a:t>
            </a:r>
          </a:p>
          <a:p>
            <a:r>
              <a:rPr lang="en-US" dirty="0"/>
              <a:t>BIDS</a:t>
            </a:r>
          </a:p>
          <a:p>
            <a:r>
              <a:rPr lang="en-US" dirty="0"/>
              <a:t>BBS</a:t>
            </a:r>
          </a:p>
        </p:txBody>
      </p:sp>
    </p:spTree>
    <p:extLst>
      <p:ext uri="{BB962C8B-B14F-4D97-AF65-F5344CB8AC3E}">
        <p14:creationId xmlns:p14="http://schemas.microsoft.com/office/powerpoint/2010/main" val="4637602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C349D-C6D7-78CE-8398-BFB1B41D67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95104" y="1100389"/>
            <a:ext cx="5653521" cy="3070098"/>
          </a:xfrm>
        </p:spPr>
        <p:txBody>
          <a:bodyPr>
            <a:normAutofit/>
          </a:bodyPr>
          <a:lstStyle/>
          <a:p>
            <a:pPr algn="ctr"/>
            <a:r>
              <a:rPr lang="en-US" sz="4800" b="1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Thank you!</a:t>
            </a:r>
            <a:br>
              <a:rPr lang="en-US" sz="4800" b="1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4800" b="1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ধন্যবাদ!</a:t>
            </a:r>
            <a:br>
              <a:rPr lang="en-US" sz="48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</a:br>
            <a:endParaRPr lang="en-US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2E3CEF-16C2-CEE2-D2ED-0ACDD242C9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29088" y="4455621"/>
            <a:ext cx="4586287" cy="1143000"/>
          </a:xfrm>
        </p:spPr>
        <p:txBody>
          <a:bodyPr/>
          <a:lstStyle/>
          <a:p>
            <a:pPr algn="ctr"/>
            <a:r>
              <a:rPr lang="en-US" dirty="0"/>
              <a:t>BEN Bimonthly Webinar 10</a:t>
            </a:r>
          </a:p>
          <a:p>
            <a:pPr algn="ctr"/>
            <a:r>
              <a:rPr lang="en-US" dirty="0"/>
              <a:t>March 30, 2024</a:t>
            </a:r>
          </a:p>
        </p:txBody>
      </p:sp>
    </p:spTree>
    <p:extLst>
      <p:ext uri="{BB962C8B-B14F-4D97-AF65-F5344CB8AC3E}">
        <p14:creationId xmlns:p14="http://schemas.microsoft.com/office/powerpoint/2010/main" val="1531306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37E5855-BE92-4FC5-902F-401DD393FEB3}"/>
              </a:ext>
            </a:extLst>
          </p:cNvPr>
          <p:cNvSpPr txBox="1"/>
          <p:nvPr/>
        </p:nvSpPr>
        <p:spPr>
          <a:xfrm>
            <a:off x="542637" y="183756"/>
            <a:ext cx="11377750" cy="547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+mj-lt"/>
              <a:buAutoNum type="arabicParenR"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haroni" panose="02010803020104030203" pitchFamily="2" charset="-79"/>
                <a:ea typeface="ADLaM Display" panose="02010000000000000000" pitchFamily="2" charset="0"/>
                <a:cs typeface="Aharoni" panose="02010803020104030203" pitchFamily="2" charset="-79"/>
              </a:rPr>
              <a:t>Introducing the Topic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143B7CF-5F24-4878-8B27-E6C9B8137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CD33D9-1EF1-3357-3D00-3DEC94178966}"/>
              </a:ext>
            </a:extLst>
          </p:cNvPr>
          <p:cNvSpPr txBox="1">
            <a:spLocks/>
          </p:cNvSpPr>
          <p:nvPr/>
        </p:nvSpPr>
        <p:spPr>
          <a:xfrm>
            <a:off x="542637" y="900113"/>
            <a:ext cx="9649113" cy="5376861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Models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Definition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History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Typology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Motivation 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models can and cannot do; cautions and caveats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Model Making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Scope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Human, social and natural systems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Structure, behavior and boundaries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Process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Measurement, Data, analysis, and algorithms</a:t>
            </a:r>
          </a:p>
          <a:p>
            <a:pPr lvl="1"/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959536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18532-B1E3-E5BB-5D7A-BA9944070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810F47-0491-9618-3962-D88A093859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574" y="928688"/>
            <a:ext cx="10641106" cy="4872318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Models are simplified representations used to understand, predict, or explain complex phenomena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Model building has a long history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Baudhayana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Aryabhata, Varahamihira, Pythagoras, Euclid, Archimedes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Al-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Kindi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Al-Khwarizmi, Copernicus, Kepler, Galileo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Models have come a long way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Advances in computing (computer-based modeling is about 50/60 years old)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Availability of (big) data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Models can now capture complex interactions within and across coupled systems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Scientific models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Physical, conceptual, mathematical, and simulation models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Quantitative and empirical models versus theoretical/analytical models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Dynamic or distributional models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Equilibrium or emergence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164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18532-B1E3-E5BB-5D7A-BA9944070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810F47-0491-9618-3962-D88A093859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574" y="742950"/>
            <a:ext cx="10641106" cy="5557838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3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models can do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3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Study the patterns, trends and distributions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3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Understand the causality and the correlates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3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Forecast, project, predict, foresight 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3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Optimization, assess risks, monitor progress, evaluate programs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3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Help make informed, evidence-based decisions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3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Learning tools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3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models do not, can not, should not do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3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 not do prophecy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3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Cannot account for all variables (measurements or data issues)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3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Should not substitute human judgement 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3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Cautions and caveats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3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Models are as good as the assumptions and underlying data (all model is…)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3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Simplicity is not just recommended, it is required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3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Uncertainty and confidence interval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3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Conceptual, empirical and algorithmic errors, GIGO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3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Bias and misinterpretation of model results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3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Validate and verify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3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Always update your data and assumptions, models as living knowledge repositories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92649A-4519-553A-5F27-60865F670A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7588" y="2561062"/>
            <a:ext cx="4687904" cy="307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695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37E5855-BE92-4FC5-902F-401DD393FEB3}"/>
              </a:ext>
            </a:extLst>
          </p:cNvPr>
          <p:cNvSpPr txBox="1"/>
          <p:nvPr/>
        </p:nvSpPr>
        <p:spPr>
          <a:xfrm>
            <a:off x="444136" y="188519"/>
            <a:ext cx="11377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haroni" panose="02010803020104030203" pitchFamily="2" charset="-79"/>
                <a:ea typeface="ADLaM Display" panose="02010000000000000000" pitchFamily="2" charset="0"/>
                <a:cs typeface="Aharoni" panose="02010803020104030203" pitchFamily="2" charset="-79"/>
              </a:rPr>
              <a:t>Model Making</a:t>
            </a:r>
            <a:endParaRPr lang="en-US" sz="3200" i="1" dirty="0">
              <a:latin typeface="Aharoni" panose="02010803020104030203" pitchFamily="2" charset="-79"/>
              <a:ea typeface="ADLaM Display" panose="02010000000000000000" pitchFamily="2" charset="0"/>
              <a:cs typeface="Aharoni" panose="02010803020104030203" pitchFamily="2" charset="-79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143B7CF-5F24-4878-8B27-E6C9B8137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CD33D9-1EF1-3357-3D00-3DEC94178966}"/>
              </a:ext>
            </a:extLst>
          </p:cNvPr>
          <p:cNvSpPr txBox="1">
            <a:spLocks/>
          </p:cNvSpPr>
          <p:nvPr/>
        </p:nvSpPr>
        <p:spPr>
          <a:xfrm>
            <a:off x="542637" y="773295"/>
            <a:ext cx="9649113" cy="5503680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Always start with a question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do we want to know, dependent variable, driver(s)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is the structure of the system, what are the boundaries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Model horizon, spatial coverage</a:t>
            </a:r>
          </a:p>
          <a:p>
            <a:pPr marL="91440" lvl="2" indent="-91440"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Tools and techniques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Scaling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Dynamics: stocks and flows; Patterns and archetypes; Equilibrium and steady state 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Interlinkages, feedback 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Optimization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Emergence and complexity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Process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Conceptual analysis, Measurement (operationalize) 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Data, Analysis, Patterns and trends, Causal relationships and correlations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Model outline (structure and boundaries), develop algorithms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Model run, Scenarios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Sensitivity, Validation and verification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Multi-system models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Human, natural and social systems coupled in one modeling platform</a:t>
            </a:r>
          </a:p>
          <a:p>
            <a:pPr lvl="2">
              <a:buFont typeface="Wingdings" panose="05000000000000000000" pitchFamily="2" charset="2"/>
              <a:buChar char="Ø"/>
            </a:pP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5" descr="A diagram of a stock exchange&#10;&#10;Description automatically generated">
            <a:extLst>
              <a:ext uri="{FF2B5EF4-FFF2-40B4-BE49-F238E27FC236}">
                <a16:creationId xmlns:a16="http://schemas.microsoft.com/office/drawing/2014/main" id="{EECA963F-6E59-A857-EE39-5DD1DE9238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2393" y="1099128"/>
            <a:ext cx="3480269" cy="3565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26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37E5855-BE92-4FC5-902F-401DD393FEB3}"/>
              </a:ext>
            </a:extLst>
          </p:cNvPr>
          <p:cNvSpPr txBox="1"/>
          <p:nvPr/>
        </p:nvSpPr>
        <p:spPr>
          <a:xfrm>
            <a:off x="105998" y="88707"/>
            <a:ext cx="73139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Clr>
                <a:schemeClr val="accent2"/>
              </a:buClr>
              <a:buFont typeface="+mj-lt"/>
              <a:buAutoNum type="arabicPeriod" startAt="2"/>
            </a:pPr>
            <a:r>
              <a:rPr lang="en-US" sz="3200" dirty="0">
                <a:latin typeface="Aharoni" panose="02010803020104030203" pitchFamily="2" charset="-79"/>
                <a:ea typeface="ADLaM Display" panose="02010000000000000000" pitchFamily="2" charset="0"/>
                <a:cs typeface="Aharoni" panose="02010803020104030203" pitchFamily="2" charset="-79"/>
              </a:rPr>
              <a:t>Multi-system Model: An Example</a:t>
            </a:r>
            <a:endParaRPr lang="en-US" sz="3200" i="1" dirty="0">
              <a:latin typeface="Aharoni" panose="02010803020104030203" pitchFamily="2" charset="-79"/>
              <a:ea typeface="ADLaM Display" panose="02010000000000000000" pitchFamily="2" charset="0"/>
              <a:cs typeface="Aharoni" panose="02010803020104030203" pitchFamily="2" charset="-79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143B7CF-5F24-4878-8B27-E6C9B8137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CD33D9-1EF1-3357-3D00-3DEC94178966}"/>
              </a:ext>
            </a:extLst>
          </p:cNvPr>
          <p:cNvSpPr txBox="1">
            <a:spLocks/>
          </p:cNvSpPr>
          <p:nvPr/>
        </p:nvSpPr>
        <p:spPr>
          <a:xfrm>
            <a:off x="251345" y="852488"/>
            <a:ext cx="9649113" cy="5219699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accent2"/>
              </a:buClr>
              <a:buNone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Long Horizon Integrated Assessment Model   </a:t>
            </a:r>
          </a:p>
          <a:p>
            <a:pPr marL="201168" lvl="1" indent="0">
              <a:buNone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International Futures system (IFs)</a:t>
            </a:r>
          </a:p>
          <a:p>
            <a:pPr marL="0" indent="0">
              <a:buClr>
                <a:schemeClr val="accent2"/>
              </a:buClr>
              <a:buNone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IFs Modules</a:t>
            </a:r>
          </a:p>
          <a:p>
            <a:pPr marL="201168" lvl="1" indent="0">
              <a:buNone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Economy, demography, education, health</a:t>
            </a:r>
          </a:p>
          <a:p>
            <a:pPr marL="201168" lvl="1" indent="0">
              <a:buNone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Agriculture, Energy, Environment, Infrastructure </a:t>
            </a:r>
          </a:p>
          <a:p>
            <a:pPr marL="0" indent="0">
              <a:buClr>
                <a:schemeClr val="accent2"/>
              </a:buClr>
              <a:buNone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IFs application (needs to go in application area)</a:t>
            </a:r>
          </a:p>
          <a:p>
            <a:pPr marL="201168" lvl="1" indent="0">
              <a:buNone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Many models and ensemble; multi-dimensions analysis; multi-system dynamics; big data, machine learning, generative models</a:t>
            </a:r>
          </a:p>
          <a:p>
            <a:pPr marL="0" indent="0">
              <a:buClr>
                <a:schemeClr val="accent2"/>
              </a:buClr>
              <a:buNone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Using IFs </a:t>
            </a:r>
          </a:p>
          <a:p>
            <a:pPr marL="201168" lvl="1" indent="0">
              <a:buNone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free and open-source models, scenarios and scenario databases</a:t>
            </a:r>
          </a:p>
          <a:p>
            <a:pPr marL="201168" lvl="1" indent="0">
              <a:buNone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499973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FBB9C-D233-4D45-B15A-3A2048F8A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1616181"/>
          </a:xfrm>
        </p:spPr>
        <p:txBody>
          <a:bodyPr/>
          <a:lstStyle/>
          <a:p>
            <a:r>
              <a:rPr lang="en-US" dirty="0"/>
              <a:t>International Futures (IFs)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03243D-C776-4A36-BB4B-5CD1BE4FEB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2290439"/>
            <a:ext cx="3200400" cy="4014765"/>
          </a:xfrm>
        </p:spPr>
        <p:txBody>
          <a:bodyPr>
            <a:noAutofit/>
          </a:bodyPr>
          <a:lstStyle/>
          <a:p>
            <a:r>
              <a:rPr lang="en-US" sz="2000" dirty="0"/>
              <a:t>A large-scale integrated global modeling system.</a:t>
            </a:r>
          </a:p>
          <a:p>
            <a:r>
              <a:rPr lang="en-US" sz="2000" dirty="0"/>
              <a:t>Facilitates dynamic analysis of near through long-term country-specific, regional, and global futures. </a:t>
            </a:r>
          </a:p>
          <a:p>
            <a:r>
              <a:rPr lang="en-US" sz="2000" dirty="0"/>
              <a:t>Covers multiple interacting issue areas: demography, health, education,  economy, energy, agriculture, infrastructure, international politics and environment.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D2CA9AC-4834-422B-9F9E-3CE8D5867A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908675" y="362913"/>
            <a:ext cx="4806950" cy="6132174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F683D6D-276E-4489-8049-A294B460F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5069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05AAE-FC0D-4AFD-AC04-C589D3062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577216"/>
          </a:xfrm>
        </p:spPr>
        <p:txBody>
          <a:bodyPr>
            <a:normAutofit fontScale="90000"/>
          </a:bodyPr>
          <a:lstStyle/>
          <a:p>
            <a:r>
              <a:rPr lang="en-US" dirty="0"/>
              <a:t>Demographic Model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496A88-DB18-4906-9BE8-0CE1544425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1357313"/>
            <a:ext cx="3200400" cy="5072582"/>
          </a:xfrm>
        </p:spPr>
        <p:txBody>
          <a:bodyPr>
            <a:normAutofit/>
          </a:bodyPr>
          <a:lstStyle/>
          <a:p>
            <a:r>
              <a:rPr lang="en-US" sz="2400" dirty="0"/>
              <a:t>Cohort component model</a:t>
            </a:r>
          </a:p>
          <a:p>
            <a:r>
              <a:rPr lang="en-US" sz="2400" dirty="0"/>
              <a:t>Population projected by age and sex</a:t>
            </a:r>
          </a:p>
          <a:p>
            <a:r>
              <a:rPr lang="en-US" sz="2400" dirty="0"/>
              <a:t>Models births, deaths and migrations</a:t>
            </a:r>
          </a:p>
          <a:p>
            <a:r>
              <a:rPr lang="en-US" sz="2400" dirty="0"/>
              <a:t>TFR driven by women’s education, income among others</a:t>
            </a:r>
          </a:p>
          <a:p>
            <a:r>
              <a:rPr lang="en-US" sz="2400" dirty="0"/>
              <a:t>Mortality and morbidity  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CBF94CD-52C9-4A8E-8165-0B4751EC6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0D2DA7-AB76-4DDD-8271-5DD95FF917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DFA7DB7-D8FB-4832-229E-BCC00E83CD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2521" y="1231537"/>
            <a:ext cx="7349177" cy="3887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93600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Custom 5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E8CD6A"/>
      </a:accent1>
      <a:accent2>
        <a:srgbClr val="973929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VID Pllus Impact Modeling Analysis 3.pptx" id="{D792C01F-F5D4-47AB-AEB6-8B13CF088C17}" vid="{090B9A55-E283-43D6-B6F2-75817EFBC4E8}"/>
    </a:ext>
  </a:extLst>
</a:theme>
</file>

<file path=ppt/theme/theme2.xml><?xml version="1.0" encoding="utf-8"?>
<a:theme xmlns:a="http://schemas.openxmlformats.org/drawingml/2006/main" name="1_Retrospect">
  <a:themeElements>
    <a:clrScheme name="Custom 5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E8CD6A"/>
      </a:accent1>
      <a:accent2>
        <a:srgbClr val="973929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VID Pllus Impact Modeling Analysis 3.pptx" id="{D792C01F-F5D4-47AB-AEB6-8B13CF088C17}" vid="{090B9A55-E283-43D6-B6F2-75817EFBC4E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Pardee Template</Template>
  <TotalTime>0</TotalTime>
  <Words>1774</Words>
  <Application>Microsoft Office PowerPoint</Application>
  <PresentationFormat>Widescreen</PresentationFormat>
  <Paragraphs>327</Paragraphs>
  <Slides>28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8" baseType="lpstr">
      <vt:lpstr>ADLaM Display</vt:lpstr>
      <vt:lpstr>Aharoni</vt:lpstr>
      <vt:lpstr>Arial</vt:lpstr>
      <vt:lpstr>Calibri</vt:lpstr>
      <vt:lpstr>Calibri Light</vt:lpstr>
      <vt:lpstr>Tahoma</vt:lpstr>
      <vt:lpstr>Times New Roman</vt:lpstr>
      <vt:lpstr>Wingdings</vt:lpstr>
      <vt:lpstr>Retrospect</vt:lpstr>
      <vt:lpstr>1_Retrospect</vt:lpstr>
      <vt:lpstr>Mathematical Modeling of  Human, Social and Natural Systems:  Relevance for Environment and  Climate Change Research  Mohammod Irfan </vt:lpstr>
      <vt:lpstr>PowerPoint Presentation</vt:lpstr>
      <vt:lpstr>PowerPoint Presentation</vt:lpstr>
      <vt:lpstr>Models</vt:lpstr>
      <vt:lpstr>Motivations</vt:lpstr>
      <vt:lpstr>PowerPoint Presentation</vt:lpstr>
      <vt:lpstr>PowerPoint Presentation</vt:lpstr>
      <vt:lpstr>International Futures (IFs)</vt:lpstr>
      <vt:lpstr>Demographic Model</vt:lpstr>
      <vt:lpstr>Economic Model</vt:lpstr>
      <vt:lpstr>Physical System Models in IFs</vt:lpstr>
      <vt:lpstr>Water and Sanitation</vt:lpstr>
      <vt:lpstr>Education Model</vt:lpstr>
      <vt:lpstr>PowerPoint Presentation</vt:lpstr>
      <vt:lpstr>Global Poverty</vt:lpstr>
      <vt:lpstr>How to get IFs</vt:lpstr>
      <vt:lpstr>Getting Started with IFs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IFs Applications</vt:lpstr>
      <vt:lpstr>PowerPoint Presentation</vt:lpstr>
      <vt:lpstr>PowerPoint Presentation</vt:lpstr>
      <vt:lpstr>PowerPoint Presentation</vt:lpstr>
      <vt:lpstr>PowerPoint Presentation</vt:lpstr>
      <vt:lpstr>Thank you!  ধন্যবাদ!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COVID19 + General Impact Analysis</dc:title>
  <dc:creator>Mohammod Irfan</dc:creator>
  <cp:lastModifiedBy>Mohammod Irfan</cp:lastModifiedBy>
  <cp:revision>183</cp:revision>
  <dcterms:created xsi:type="dcterms:W3CDTF">2021-12-15T18:52:24Z</dcterms:created>
  <dcterms:modified xsi:type="dcterms:W3CDTF">2024-03-30T13:26:17Z</dcterms:modified>
</cp:coreProperties>
</file>