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37"/>
  </p:notesMasterIdLst>
  <p:sldIdLst>
    <p:sldId id="271" r:id="rId2"/>
    <p:sldId id="295" r:id="rId3"/>
    <p:sldId id="274" r:id="rId4"/>
    <p:sldId id="273" r:id="rId5"/>
    <p:sldId id="277" r:id="rId6"/>
    <p:sldId id="302" r:id="rId7"/>
    <p:sldId id="297" r:id="rId8"/>
    <p:sldId id="263" r:id="rId9"/>
    <p:sldId id="267" r:id="rId10"/>
    <p:sldId id="265" r:id="rId11"/>
    <p:sldId id="298" r:id="rId12"/>
    <p:sldId id="290" r:id="rId13"/>
    <p:sldId id="291" r:id="rId14"/>
    <p:sldId id="257" r:id="rId15"/>
    <p:sldId id="292" r:id="rId16"/>
    <p:sldId id="272" r:id="rId17"/>
    <p:sldId id="278" r:id="rId18"/>
    <p:sldId id="279" r:id="rId19"/>
    <p:sldId id="294" r:id="rId20"/>
    <p:sldId id="282" r:id="rId21"/>
    <p:sldId id="288" r:id="rId22"/>
    <p:sldId id="289" r:id="rId23"/>
    <p:sldId id="280" r:id="rId24"/>
    <p:sldId id="293" r:id="rId25"/>
    <p:sldId id="281" r:id="rId26"/>
    <p:sldId id="301" r:id="rId27"/>
    <p:sldId id="283" r:id="rId28"/>
    <p:sldId id="266" r:id="rId29"/>
    <p:sldId id="284" r:id="rId30"/>
    <p:sldId id="285" r:id="rId31"/>
    <p:sldId id="286" r:id="rId32"/>
    <p:sldId id="262" r:id="rId33"/>
    <p:sldId id="287" r:id="rId34"/>
    <p:sldId id="299" r:id="rId35"/>
    <p:sldId id="29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780"/>
    <p:restoredTop sz="95928"/>
  </p:normalViewPr>
  <p:slideViewPr>
    <p:cSldViewPr snapToGrid="0" snapToObjects="1">
      <p:cViewPr varScale="1">
        <p:scale>
          <a:sx n="84" d="100"/>
          <a:sy n="84" d="100"/>
        </p:scale>
        <p:origin x="208" y="84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966B1E-5CCE-EE49-98A7-8DAEA5CA5EC3}" type="datetimeFigureOut">
              <a:rPr lang="en-US" smtClean="0"/>
              <a:t>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A0E3F1-1BF8-0940-96D1-BEDACD2AD175}" type="slidenum">
              <a:rPr lang="en-US" smtClean="0"/>
              <a:t>‹#›</a:t>
            </a:fld>
            <a:endParaRPr lang="en-US"/>
          </a:p>
        </p:txBody>
      </p:sp>
    </p:spTree>
    <p:extLst>
      <p:ext uri="{BB962C8B-B14F-4D97-AF65-F5344CB8AC3E}">
        <p14:creationId xmlns:p14="http://schemas.microsoft.com/office/powerpoint/2010/main" val="544401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FEFBF-4915-834B-8D25-659025D019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8219F5-9F95-354F-9616-3283D74931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B9D2B3-3E84-B546-9AC2-6BB9DC4901E0}"/>
              </a:ext>
            </a:extLst>
          </p:cNvPr>
          <p:cNvSpPr>
            <a:spLocks noGrp="1"/>
          </p:cNvSpPr>
          <p:nvPr>
            <p:ph type="dt" sz="half" idx="10"/>
          </p:nvPr>
        </p:nvSpPr>
        <p:spPr/>
        <p:txBody>
          <a:bodyPr/>
          <a:lstStyle/>
          <a:p>
            <a:fld id="{DC004937-96F3-8244-80FE-44DF2A142132}" type="datetime1">
              <a:rPr lang="en-US" smtClean="0"/>
              <a:t>10/28/22</a:t>
            </a:fld>
            <a:endParaRPr lang="en-US"/>
          </a:p>
        </p:txBody>
      </p:sp>
      <p:sp>
        <p:nvSpPr>
          <p:cNvPr id="5" name="Footer Placeholder 4">
            <a:extLst>
              <a:ext uri="{FF2B5EF4-FFF2-40B4-BE49-F238E27FC236}">
                <a16:creationId xmlns:a16="http://schemas.microsoft.com/office/drawing/2014/main" id="{C5CBD35A-DA33-964F-AE7D-CED7956491EF}"/>
              </a:ext>
            </a:extLst>
          </p:cNvPr>
          <p:cNvSpPr>
            <a:spLocks noGrp="1"/>
          </p:cNvSpPr>
          <p:nvPr>
            <p:ph type="ftr" sz="quarter" idx="11"/>
          </p:nvPr>
        </p:nvSpPr>
        <p:spPr/>
        <p:txBody>
          <a:bodyPr/>
          <a:lstStyle/>
          <a:p>
            <a:r>
              <a:rPr lang="en-US"/>
              <a:t>BEN Webinar October 29 2022</a:t>
            </a:r>
          </a:p>
        </p:txBody>
      </p:sp>
      <p:sp>
        <p:nvSpPr>
          <p:cNvPr id="6" name="Slide Number Placeholder 5">
            <a:extLst>
              <a:ext uri="{FF2B5EF4-FFF2-40B4-BE49-F238E27FC236}">
                <a16:creationId xmlns:a16="http://schemas.microsoft.com/office/drawing/2014/main" id="{69A08653-5A32-7944-AFB7-BE4CC340B697}"/>
              </a:ext>
            </a:extLst>
          </p:cNvPr>
          <p:cNvSpPr>
            <a:spLocks noGrp="1"/>
          </p:cNvSpPr>
          <p:nvPr>
            <p:ph type="sldNum" sz="quarter" idx="12"/>
          </p:nvPr>
        </p:nvSpPr>
        <p:spPr/>
        <p:txBody>
          <a:bodyPr/>
          <a:lstStyle/>
          <a:p>
            <a:fld id="{459450E1-BC29-DD41-8764-909E0601ADF5}" type="slidenum">
              <a:rPr lang="en-US" smtClean="0"/>
              <a:t>‹#›</a:t>
            </a:fld>
            <a:endParaRPr lang="en-US"/>
          </a:p>
        </p:txBody>
      </p:sp>
    </p:spTree>
    <p:extLst>
      <p:ext uri="{BB962C8B-B14F-4D97-AF65-F5344CB8AC3E}">
        <p14:creationId xmlns:p14="http://schemas.microsoft.com/office/powerpoint/2010/main" val="3814204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4AC26-82CC-1343-A974-5DAE3B1943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75F882-0229-514A-B5FC-262D02A721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95164-E1DD-C142-BC90-654A549843A1}"/>
              </a:ext>
            </a:extLst>
          </p:cNvPr>
          <p:cNvSpPr>
            <a:spLocks noGrp="1"/>
          </p:cNvSpPr>
          <p:nvPr>
            <p:ph type="dt" sz="half" idx="10"/>
          </p:nvPr>
        </p:nvSpPr>
        <p:spPr/>
        <p:txBody>
          <a:bodyPr/>
          <a:lstStyle/>
          <a:p>
            <a:fld id="{CC2F8E6C-A8EF-9E43-A95E-AF1C1B3364AA}" type="datetime1">
              <a:rPr lang="en-US" smtClean="0"/>
              <a:t>10/28/22</a:t>
            </a:fld>
            <a:endParaRPr lang="en-US"/>
          </a:p>
        </p:txBody>
      </p:sp>
      <p:sp>
        <p:nvSpPr>
          <p:cNvPr id="5" name="Footer Placeholder 4">
            <a:extLst>
              <a:ext uri="{FF2B5EF4-FFF2-40B4-BE49-F238E27FC236}">
                <a16:creationId xmlns:a16="http://schemas.microsoft.com/office/drawing/2014/main" id="{920F667E-D575-504F-BC45-5E98BD221AB9}"/>
              </a:ext>
            </a:extLst>
          </p:cNvPr>
          <p:cNvSpPr>
            <a:spLocks noGrp="1"/>
          </p:cNvSpPr>
          <p:nvPr>
            <p:ph type="ftr" sz="quarter" idx="11"/>
          </p:nvPr>
        </p:nvSpPr>
        <p:spPr/>
        <p:txBody>
          <a:bodyPr/>
          <a:lstStyle/>
          <a:p>
            <a:r>
              <a:rPr lang="en-US"/>
              <a:t>BEN Webinar October 29 2022</a:t>
            </a:r>
          </a:p>
        </p:txBody>
      </p:sp>
      <p:sp>
        <p:nvSpPr>
          <p:cNvPr id="6" name="Slide Number Placeholder 5">
            <a:extLst>
              <a:ext uri="{FF2B5EF4-FFF2-40B4-BE49-F238E27FC236}">
                <a16:creationId xmlns:a16="http://schemas.microsoft.com/office/drawing/2014/main" id="{A53C1E12-ABC9-CD48-A6EB-A0FE9079C25D}"/>
              </a:ext>
            </a:extLst>
          </p:cNvPr>
          <p:cNvSpPr>
            <a:spLocks noGrp="1"/>
          </p:cNvSpPr>
          <p:nvPr>
            <p:ph type="sldNum" sz="quarter" idx="12"/>
          </p:nvPr>
        </p:nvSpPr>
        <p:spPr/>
        <p:txBody>
          <a:bodyPr/>
          <a:lstStyle/>
          <a:p>
            <a:fld id="{459450E1-BC29-DD41-8764-909E0601ADF5}" type="slidenum">
              <a:rPr lang="en-US" smtClean="0"/>
              <a:t>‹#›</a:t>
            </a:fld>
            <a:endParaRPr lang="en-US"/>
          </a:p>
        </p:txBody>
      </p:sp>
    </p:spTree>
    <p:extLst>
      <p:ext uri="{BB962C8B-B14F-4D97-AF65-F5344CB8AC3E}">
        <p14:creationId xmlns:p14="http://schemas.microsoft.com/office/powerpoint/2010/main" val="294456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ACC3E8-0040-A448-9CD9-348DEE5AB8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1645BB-0132-0F4B-A01B-4DEAAE40E6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76A7E0-281B-DA4D-91DC-78F92AD3D2C8}"/>
              </a:ext>
            </a:extLst>
          </p:cNvPr>
          <p:cNvSpPr>
            <a:spLocks noGrp="1"/>
          </p:cNvSpPr>
          <p:nvPr>
            <p:ph type="dt" sz="half" idx="10"/>
          </p:nvPr>
        </p:nvSpPr>
        <p:spPr/>
        <p:txBody>
          <a:bodyPr/>
          <a:lstStyle/>
          <a:p>
            <a:fld id="{5DC19CEB-7694-5F45-BF94-77AC60AD4EB5}" type="datetime1">
              <a:rPr lang="en-US" smtClean="0"/>
              <a:t>10/28/22</a:t>
            </a:fld>
            <a:endParaRPr lang="en-US"/>
          </a:p>
        </p:txBody>
      </p:sp>
      <p:sp>
        <p:nvSpPr>
          <p:cNvPr id="5" name="Footer Placeholder 4">
            <a:extLst>
              <a:ext uri="{FF2B5EF4-FFF2-40B4-BE49-F238E27FC236}">
                <a16:creationId xmlns:a16="http://schemas.microsoft.com/office/drawing/2014/main" id="{68A408D3-D73E-7E4A-B4CA-0D0F2648D2D0}"/>
              </a:ext>
            </a:extLst>
          </p:cNvPr>
          <p:cNvSpPr>
            <a:spLocks noGrp="1"/>
          </p:cNvSpPr>
          <p:nvPr>
            <p:ph type="ftr" sz="quarter" idx="11"/>
          </p:nvPr>
        </p:nvSpPr>
        <p:spPr/>
        <p:txBody>
          <a:bodyPr/>
          <a:lstStyle/>
          <a:p>
            <a:r>
              <a:rPr lang="en-US"/>
              <a:t>BEN Webinar October 29 2022</a:t>
            </a:r>
          </a:p>
        </p:txBody>
      </p:sp>
      <p:sp>
        <p:nvSpPr>
          <p:cNvPr id="6" name="Slide Number Placeholder 5">
            <a:extLst>
              <a:ext uri="{FF2B5EF4-FFF2-40B4-BE49-F238E27FC236}">
                <a16:creationId xmlns:a16="http://schemas.microsoft.com/office/drawing/2014/main" id="{AA5E195F-54EB-6F42-A2B5-B704AE4403E1}"/>
              </a:ext>
            </a:extLst>
          </p:cNvPr>
          <p:cNvSpPr>
            <a:spLocks noGrp="1"/>
          </p:cNvSpPr>
          <p:nvPr>
            <p:ph type="sldNum" sz="quarter" idx="12"/>
          </p:nvPr>
        </p:nvSpPr>
        <p:spPr/>
        <p:txBody>
          <a:bodyPr/>
          <a:lstStyle/>
          <a:p>
            <a:fld id="{459450E1-BC29-DD41-8764-909E0601ADF5}" type="slidenum">
              <a:rPr lang="en-US" smtClean="0"/>
              <a:t>‹#›</a:t>
            </a:fld>
            <a:endParaRPr lang="en-US"/>
          </a:p>
        </p:txBody>
      </p:sp>
    </p:spTree>
    <p:extLst>
      <p:ext uri="{BB962C8B-B14F-4D97-AF65-F5344CB8AC3E}">
        <p14:creationId xmlns:p14="http://schemas.microsoft.com/office/powerpoint/2010/main" val="1311319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A5546-06A9-184B-9155-ABBF31FD88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98588-0B02-5D4A-8A5A-D81371085F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0A063-7820-FB40-9EC2-1005B6F2A41A}"/>
              </a:ext>
            </a:extLst>
          </p:cNvPr>
          <p:cNvSpPr>
            <a:spLocks noGrp="1"/>
          </p:cNvSpPr>
          <p:nvPr>
            <p:ph type="dt" sz="half" idx="10"/>
          </p:nvPr>
        </p:nvSpPr>
        <p:spPr/>
        <p:txBody>
          <a:bodyPr/>
          <a:lstStyle/>
          <a:p>
            <a:fld id="{599B8984-EB68-104E-AD09-9D755E322A43}" type="datetime1">
              <a:rPr lang="en-US" smtClean="0"/>
              <a:t>10/28/22</a:t>
            </a:fld>
            <a:endParaRPr lang="en-US"/>
          </a:p>
        </p:txBody>
      </p:sp>
      <p:sp>
        <p:nvSpPr>
          <p:cNvPr id="5" name="Footer Placeholder 4">
            <a:extLst>
              <a:ext uri="{FF2B5EF4-FFF2-40B4-BE49-F238E27FC236}">
                <a16:creationId xmlns:a16="http://schemas.microsoft.com/office/drawing/2014/main" id="{50AC5C28-C976-E54F-89E3-579D5635AD36}"/>
              </a:ext>
            </a:extLst>
          </p:cNvPr>
          <p:cNvSpPr>
            <a:spLocks noGrp="1"/>
          </p:cNvSpPr>
          <p:nvPr>
            <p:ph type="ftr" sz="quarter" idx="11"/>
          </p:nvPr>
        </p:nvSpPr>
        <p:spPr/>
        <p:txBody>
          <a:bodyPr/>
          <a:lstStyle/>
          <a:p>
            <a:r>
              <a:rPr lang="en-US"/>
              <a:t>BEN Webinar October 29 2022</a:t>
            </a:r>
          </a:p>
        </p:txBody>
      </p:sp>
      <p:sp>
        <p:nvSpPr>
          <p:cNvPr id="6" name="Slide Number Placeholder 5">
            <a:extLst>
              <a:ext uri="{FF2B5EF4-FFF2-40B4-BE49-F238E27FC236}">
                <a16:creationId xmlns:a16="http://schemas.microsoft.com/office/drawing/2014/main" id="{56F4722D-39DF-E74D-BF99-B3233348FFF4}"/>
              </a:ext>
            </a:extLst>
          </p:cNvPr>
          <p:cNvSpPr>
            <a:spLocks noGrp="1"/>
          </p:cNvSpPr>
          <p:nvPr>
            <p:ph type="sldNum" sz="quarter" idx="12"/>
          </p:nvPr>
        </p:nvSpPr>
        <p:spPr/>
        <p:txBody>
          <a:bodyPr/>
          <a:lstStyle/>
          <a:p>
            <a:fld id="{459450E1-BC29-DD41-8764-909E0601ADF5}" type="slidenum">
              <a:rPr lang="en-US" smtClean="0"/>
              <a:t>‹#›</a:t>
            </a:fld>
            <a:endParaRPr lang="en-US"/>
          </a:p>
        </p:txBody>
      </p:sp>
    </p:spTree>
    <p:extLst>
      <p:ext uri="{BB962C8B-B14F-4D97-AF65-F5344CB8AC3E}">
        <p14:creationId xmlns:p14="http://schemas.microsoft.com/office/powerpoint/2010/main" val="2896865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794B-A096-954D-94DB-AC50F2D2CE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71A686-2B78-A24A-9BF5-504752220B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F7B772-26E7-F34F-B990-608897A0CAEA}"/>
              </a:ext>
            </a:extLst>
          </p:cNvPr>
          <p:cNvSpPr>
            <a:spLocks noGrp="1"/>
          </p:cNvSpPr>
          <p:nvPr>
            <p:ph type="dt" sz="half" idx="10"/>
          </p:nvPr>
        </p:nvSpPr>
        <p:spPr/>
        <p:txBody>
          <a:bodyPr/>
          <a:lstStyle/>
          <a:p>
            <a:fld id="{A4A5B636-9C53-4D46-BB0D-6A61A3CBC37D}" type="datetime1">
              <a:rPr lang="en-US" smtClean="0"/>
              <a:t>10/28/22</a:t>
            </a:fld>
            <a:endParaRPr lang="en-US"/>
          </a:p>
        </p:txBody>
      </p:sp>
      <p:sp>
        <p:nvSpPr>
          <p:cNvPr id="5" name="Footer Placeholder 4">
            <a:extLst>
              <a:ext uri="{FF2B5EF4-FFF2-40B4-BE49-F238E27FC236}">
                <a16:creationId xmlns:a16="http://schemas.microsoft.com/office/drawing/2014/main" id="{A87B08BF-6BE7-B541-A4A8-25B64880BFFB}"/>
              </a:ext>
            </a:extLst>
          </p:cNvPr>
          <p:cNvSpPr>
            <a:spLocks noGrp="1"/>
          </p:cNvSpPr>
          <p:nvPr>
            <p:ph type="ftr" sz="quarter" idx="11"/>
          </p:nvPr>
        </p:nvSpPr>
        <p:spPr/>
        <p:txBody>
          <a:bodyPr/>
          <a:lstStyle/>
          <a:p>
            <a:r>
              <a:rPr lang="en-US"/>
              <a:t>BEN Webinar October 29 2022</a:t>
            </a:r>
          </a:p>
        </p:txBody>
      </p:sp>
      <p:sp>
        <p:nvSpPr>
          <p:cNvPr id="6" name="Slide Number Placeholder 5">
            <a:extLst>
              <a:ext uri="{FF2B5EF4-FFF2-40B4-BE49-F238E27FC236}">
                <a16:creationId xmlns:a16="http://schemas.microsoft.com/office/drawing/2014/main" id="{81ADB4C8-EB9D-6541-8EF2-5B2C3C734314}"/>
              </a:ext>
            </a:extLst>
          </p:cNvPr>
          <p:cNvSpPr>
            <a:spLocks noGrp="1"/>
          </p:cNvSpPr>
          <p:nvPr>
            <p:ph type="sldNum" sz="quarter" idx="12"/>
          </p:nvPr>
        </p:nvSpPr>
        <p:spPr/>
        <p:txBody>
          <a:bodyPr/>
          <a:lstStyle/>
          <a:p>
            <a:fld id="{459450E1-BC29-DD41-8764-909E0601ADF5}" type="slidenum">
              <a:rPr lang="en-US" smtClean="0"/>
              <a:t>‹#›</a:t>
            </a:fld>
            <a:endParaRPr lang="en-US"/>
          </a:p>
        </p:txBody>
      </p:sp>
    </p:spTree>
    <p:extLst>
      <p:ext uri="{BB962C8B-B14F-4D97-AF65-F5344CB8AC3E}">
        <p14:creationId xmlns:p14="http://schemas.microsoft.com/office/powerpoint/2010/main" val="2173086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5E3E4-8119-3D4B-8ECE-2C78569398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24170-0645-6C47-AF91-909487D3E4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806693-2B00-CD45-BC4D-140BA29859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3F1EC5-6C53-B34F-BE31-6C7D46FFE688}"/>
              </a:ext>
            </a:extLst>
          </p:cNvPr>
          <p:cNvSpPr>
            <a:spLocks noGrp="1"/>
          </p:cNvSpPr>
          <p:nvPr>
            <p:ph type="dt" sz="half" idx="10"/>
          </p:nvPr>
        </p:nvSpPr>
        <p:spPr/>
        <p:txBody>
          <a:bodyPr/>
          <a:lstStyle/>
          <a:p>
            <a:fld id="{C43FA5B7-EE92-2446-AC13-A1FE28A30995}" type="datetime1">
              <a:rPr lang="en-US" smtClean="0"/>
              <a:t>10/28/22</a:t>
            </a:fld>
            <a:endParaRPr lang="en-US"/>
          </a:p>
        </p:txBody>
      </p:sp>
      <p:sp>
        <p:nvSpPr>
          <p:cNvPr id="6" name="Footer Placeholder 5">
            <a:extLst>
              <a:ext uri="{FF2B5EF4-FFF2-40B4-BE49-F238E27FC236}">
                <a16:creationId xmlns:a16="http://schemas.microsoft.com/office/drawing/2014/main" id="{BDB93D48-8E2B-C64C-9CBF-2897F24834D2}"/>
              </a:ext>
            </a:extLst>
          </p:cNvPr>
          <p:cNvSpPr>
            <a:spLocks noGrp="1"/>
          </p:cNvSpPr>
          <p:nvPr>
            <p:ph type="ftr" sz="quarter" idx="11"/>
          </p:nvPr>
        </p:nvSpPr>
        <p:spPr/>
        <p:txBody>
          <a:bodyPr/>
          <a:lstStyle/>
          <a:p>
            <a:r>
              <a:rPr lang="en-US"/>
              <a:t>BEN Webinar October 29 2022</a:t>
            </a:r>
          </a:p>
        </p:txBody>
      </p:sp>
      <p:sp>
        <p:nvSpPr>
          <p:cNvPr id="7" name="Slide Number Placeholder 6">
            <a:extLst>
              <a:ext uri="{FF2B5EF4-FFF2-40B4-BE49-F238E27FC236}">
                <a16:creationId xmlns:a16="http://schemas.microsoft.com/office/drawing/2014/main" id="{D57DD093-D3FB-3648-A32F-D06839556EDF}"/>
              </a:ext>
            </a:extLst>
          </p:cNvPr>
          <p:cNvSpPr>
            <a:spLocks noGrp="1"/>
          </p:cNvSpPr>
          <p:nvPr>
            <p:ph type="sldNum" sz="quarter" idx="12"/>
          </p:nvPr>
        </p:nvSpPr>
        <p:spPr/>
        <p:txBody>
          <a:bodyPr/>
          <a:lstStyle/>
          <a:p>
            <a:fld id="{459450E1-BC29-DD41-8764-909E0601ADF5}" type="slidenum">
              <a:rPr lang="en-US" smtClean="0"/>
              <a:t>‹#›</a:t>
            </a:fld>
            <a:endParaRPr lang="en-US"/>
          </a:p>
        </p:txBody>
      </p:sp>
    </p:spTree>
    <p:extLst>
      <p:ext uri="{BB962C8B-B14F-4D97-AF65-F5344CB8AC3E}">
        <p14:creationId xmlns:p14="http://schemas.microsoft.com/office/powerpoint/2010/main" val="1685452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AD35C-B1ED-0D43-9BFC-FD73A3B495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F64CBE-E962-7342-BEFE-468D969E05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49DC84-4975-6943-82E4-27B9072982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812D99-48CC-C646-8C24-580974A8C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B36CEE-963A-CE42-863B-2C11C9F34E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35B78C-319C-434C-A9CC-CC09D0ED0CCC}"/>
              </a:ext>
            </a:extLst>
          </p:cNvPr>
          <p:cNvSpPr>
            <a:spLocks noGrp="1"/>
          </p:cNvSpPr>
          <p:nvPr>
            <p:ph type="dt" sz="half" idx="10"/>
          </p:nvPr>
        </p:nvSpPr>
        <p:spPr/>
        <p:txBody>
          <a:bodyPr/>
          <a:lstStyle/>
          <a:p>
            <a:fld id="{AAA49C76-1D86-BF47-8A75-D890CADA166C}" type="datetime1">
              <a:rPr lang="en-US" smtClean="0"/>
              <a:t>10/28/22</a:t>
            </a:fld>
            <a:endParaRPr lang="en-US"/>
          </a:p>
        </p:txBody>
      </p:sp>
      <p:sp>
        <p:nvSpPr>
          <p:cNvPr id="8" name="Footer Placeholder 7">
            <a:extLst>
              <a:ext uri="{FF2B5EF4-FFF2-40B4-BE49-F238E27FC236}">
                <a16:creationId xmlns:a16="http://schemas.microsoft.com/office/drawing/2014/main" id="{6AC10E09-FCA6-3542-98E6-F2EF0530D5D4}"/>
              </a:ext>
            </a:extLst>
          </p:cNvPr>
          <p:cNvSpPr>
            <a:spLocks noGrp="1"/>
          </p:cNvSpPr>
          <p:nvPr>
            <p:ph type="ftr" sz="quarter" idx="11"/>
          </p:nvPr>
        </p:nvSpPr>
        <p:spPr/>
        <p:txBody>
          <a:bodyPr/>
          <a:lstStyle/>
          <a:p>
            <a:r>
              <a:rPr lang="en-US"/>
              <a:t>BEN Webinar October 29 2022</a:t>
            </a:r>
          </a:p>
        </p:txBody>
      </p:sp>
      <p:sp>
        <p:nvSpPr>
          <p:cNvPr id="9" name="Slide Number Placeholder 8">
            <a:extLst>
              <a:ext uri="{FF2B5EF4-FFF2-40B4-BE49-F238E27FC236}">
                <a16:creationId xmlns:a16="http://schemas.microsoft.com/office/drawing/2014/main" id="{C0F72434-276F-C748-BEE2-DBBCA04C48C0}"/>
              </a:ext>
            </a:extLst>
          </p:cNvPr>
          <p:cNvSpPr>
            <a:spLocks noGrp="1"/>
          </p:cNvSpPr>
          <p:nvPr>
            <p:ph type="sldNum" sz="quarter" idx="12"/>
          </p:nvPr>
        </p:nvSpPr>
        <p:spPr/>
        <p:txBody>
          <a:bodyPr/>
          <a:lstStyle/>
          <a:p>
            <a:fld id="{459450E1-BC29-DD41-8764-909E0601ADF5}" type="slidenum">
              <a:rPr lang="en-US" smtClean="0"/>
              <a:t>‹#›</a:t>
            </a:fld>
            <a:endParaRPr lang="en-US"/>
          </a:p>
        </p:txBody>
      </p:sp>
    </p:spTree>
    <p:extLst>
      <p:ext uri="{BB962C8B-B14F-4D97-AF65-F5344CB8AC3E}">
        <p14:creationId xmlns:p14="http://schemas.microsoft.com/office/powerpoint/2010/main" val="2342282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BA83A-E9B1-144B-8FD7-F7CC0BD65A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451FE2-9B42-1643-8A70-785A9E659A47}"/>
              </a:ext>
            </a:extLst>
          </p:cNvPr>
          <p:cNvSpPr>
            <a:spLocks noGrp="1"/>
          </p:cNvSpPr>
          <p:nvPr>
            <p:ph type="dt" sz="half" idx="10"/>
          </p:nvPr>
        </p:nvSpPr>
        <p:spPr/>
        <p:txBody>
          <a:bodyPr/>
          <a:lstStyle/>
          <a:p>
            <a:fld id="{D89E11A3-5B55-0949-9039-6EBF6BFBBAE4}" type="datetime1">
              <a:rPr lang="en-US" smtClean="0"/>
              <a:t>10/28/22</a:t>
            </a:fld>
            <a:endParaRPr lang="en-US"/>
          </a:p>
        </p:txBody>
      </p:sp>
      <p:sp>
        <p:nvSpPr>
          <p:cNvPr id="4" name="Footer Placeholder 3">
            <a:extLst>
              <a:ext uri="{FF2B5EF4-FFF2-40B4-BE49-F238E27FC236}">
                <a16:creationId xmlns:a16="http://schemas.microsoft.com/office/drawing/2014/main" id="{EB76C8D7-2E5E-7748-A628-0388B13E7F49}"/>
              </a:ext>
            </a:extLst>
          </p:cNvPr>
          <p:cNvSpPr>
            <a:spLocks noGrp="1"/>
          </p:cNvSpPr>
          <p:nvPr>
            <p:ph type="ftr" sz="quarter" idx="11"/>
          </p:nvPr>
        </p:nvSpPr>
        <p:spPr/>
        <p:txBody>
          <a:bodyPr/>
          <a:lstStyle/>
          <a:p>
            <a:r>
              <a:rPr lang="en-US"/>
              <a:t>BEN Webinar October 29 2022</a:t>
            </a:r>
          </a:p>
        </p:txBody>
      </p:sp>
      <p:sp>
        <p:nvSpPr>
          <p:cNvPr id="5" name="Slide Number Placeholder 4">
            <a:extLst>
              <a:ext uri="{FF2B5EF4-FFF2-40B4-BE49-F238E27FC236}">
                <a16:creationId xmlns:a16="http://schemas.microsoft.com/office/drawing/2014/main" id="{ACBDD34B-78AE-E746-BC9E-3CC4FEEA661C}"/>
              </a:ext>
            </a:extLst>
          </p:cNvPr>
          <p:cNvSpPr>
            <a:spLocks noGrp="1"/>
          </p:cNvSpPr>
          <p:nvPr>
            <p:ph type="sldNum" sz="quarter" idx="12"/>
          </p:nvPr>
        </p:nvSpPr>
        <p:spPr/>
        <p:txBody>
          <a:bodyPr/>
          <a:lstStyle/>
          <a:p>
            <a:fld id="{459450E1-BC29-DD41-8764-909E0601ADF5}" type="slidenum">
              <a:rPr lang="en-US" smtClean="0"/>
              <a:t>‹#›</a:t>
            </a:fld>
            <a:endParaRPr lang="en-US"/>
          </a:p>
        </p:txBody>
      </p:sp>
    </p:spTree>
    <p:extLst>
      <p:ext uri="{BB962C8B-B14F-4D97-AF65-F5344CB8AC3E}">
        <p14:creationId xmlns:p14="http://schemas.microsoft.com/office/powerpoint/2010/main" val="1400929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692426-9023-7940-8A4C-B5C0BC903BC9}"/>
              </a:ext>
            </a:extLst>
          </p:cNvPr>
          <p:cNvSpPr>
            <a:spLocks noGrp="1"/>
          </p:cNvSpPr>
          <p:nvPr>
            <p:ph type="dt" sz="half" idx="10"/>
          </p:nvPr>
        </p:nvSpPr>
        <p:spPr/>
        <p:txBody>
          <a:bodyPr/>
          <a:lstStyle/>
          <a:p>
            <a:fld id="{D0C012AF-54C5-F346-86FE-9A3F12BF5012}" type="datetime1">
              <a:rPr lang="en-US" smtClean="0"/>
              <a:t>10/28/22</a:t>
            </a:fld>
            <a:endParaRPr lang="en-US"/>
          </a:p>
        </p:txBody>
      </p:sp>
      <p:sp>
        <p:nvSpPr>
          <p:cNvPr id="3" name="Footer Placeholder 2">
            <a:extLst>
              <a:ext uri="{FF2B5EF4-FFF2-40B4-BE49-F238E27FC236}">
                <a16:creationId xmlns:a16="http://schemas.microsoft.com/office/drawing/2014/main" id="{98ED2A28-2025-B747-B8D2-1FC90B4D55EE}"/>
              </a:ext>
            </a:extLst>
          </p:cNvPr>
          <p:cNvSpPr>
            <a:spLocks noGrp="1"/>
          </p:cNvSpPr>
          <p:nvPr>
            <p:ph type="ftr" sz="quarter" idx="11"/>
          </p:nvPr>
        </p:nvSpPr>
        <p:spPr/>
        <p:txBody>
          <a:bodyPr/>
          <a:lstStyle/>
          <a:p>
            <a:r>
              <a:rPr lang="en-US"/>
              <a:t>BEN Webinar October 29 2022</a:t>
            </a:r>
          </a:p>
        </p:txBody>
      </p:sp>
      <p:sp>
        <p:nvSpPr>
          <p:cNvPr id="4" name="Slide Number Placeholder 3">
            <a:extLst>
              <a:ext uri="{FF2B5EF4-FFF2-40B4-BE49-F238E27FC236}">
                <a16:creationId xmlns:a16="http://schemas.microsoft.com/office/drawing/2014/main" id="{F3DD6959-82F3-F343-8072-676E86742230}"/>
              </a:ext>
            </a:extLst>
          </p:cNvPr>
          <p:cNvSpPr>
            <a:spLocks noGrp="1"/>
          </p:cNvSpPr>
          <p:nvPr>
            <p:ph type="sldNum" sz="quarter" idx="12"/>
          </p:nvPr>
        </p:nvSpPr>
        <p:spPr/>
        <p:txBody>
          <a:bodyPr/>
          <a:lstStyle/>
          <a:p>
            <a:fld id="{459450E1-BC29-DD41-8764-909E0601ADF5}" type="slidenum">
              <a:rPr lang="en-US" smtClean="0"/>
              <a:t>‹#›</a:t>
            </a:fld>
            <a:endParaRPr lang="en-US"/>
          </a:p>
        </p:txBody>
      </p:sp>
    </p:spTree>
    <p:extLst>
      <p:ext uri="{BB962C8B-B14F-4D97-AF65-F5344CB8AC3E}">
        <p14:creationId xmlns:p14="http://schemas.microsoft.com/office/powerpoint/2010/main" val="1576114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024A5-0EB8-F74A-85A2-172BFCAEE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C7DA3D-5C3E-5747-9685-5C40E8CD5B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5A285A-99A1-E449-8084-4F31BAFD8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6867E4-F430-2D4C-9070-23AE046248A9}"/>
              </a:ext>
            </a:extLst>
          </p:cNvPr>
          <p:cNvSpPr>
            <a:spLocks noGrp="1"/>
          </p:cNvSpPr>
          <p:nvPr>
            <p:ph type="dt" sz="half" idx="10"/>
          </p:nvPr>
        </p:nvSpPr>
        <p:spPr/>
        <p:txBody>
          <a:bodyPr/>
          <a:lstStyle/>
          <a:p>
            <a:fld id="{31729A6E-4486-DC4D-BB59-6321D030EF84}" type="datetime1">
              <a:rPr lang="en-US" smtClean="0"/>
              <a:t>10/28/22</a:t>
            </a:fld>
            <a:endParaRPr lang="en-US"/>
          </a:p>
        </p:txBody>
      </p:sp>
      <p:sp>
        <p:nvSpPr>
          <p:cNvPr id="6" name="Footer Placeholder 5">
            <a:extLst>
              <a:ext uri="{FF2B5EF4-FFF2-40B4-BE49-F238E27FC236}">
                <a16:creationId xmlns:a16="http://schemas.microsoft.com/office/drawing/2014/main" id="{867703EE-FC14-B842-83FA-A770970CC947}"/>
              </a:ext>
            </a:extLst>
          </p:cNvPr>
          <p:cNvSpPr>
            <a:spLocks noGrp="1"/>
          </p:cNvSpPr>
          <p:nvPr>
            <p:ph type="ftr" sz="quarter" idx="11"/>
          </p:nvPr>
        </p:nvSpPr>
        <p:spPr/>
        <p:txBody>
          <a:bodyPr/>
          <a:lstStyle/>
          <a:p>
            <a:r>
              <a:rPr lang="en-US"/>
              <a:t>BEN Webinar October 29 2022</a:t>
            </a:r>
          </a:p>
        </p:txBody>
      </p:sp>
      <p:sp>
        <p:nvSpPr>
          <p:cNvPr id="7" name="Slide Number Placeholder 6">
            <a:extLst>
              <a:ext uri="{FF2B5EF4-FFF2-40B4-BE49-F238E27FC236}">
                <a16:creationId xmlns:a16="http://schemas.microsoft.com/office/drawing/2014/main" id="{AC57BE6D-3196-9C4E-94A9-0CAEC990E8CA}"/>
              </a:ext>
            </a:extLst>
          </p:cNvPr>
          <p:cNvSpPr>
            <a:spLocks noGrp="1"/>
          </p:cNvSpPr>
          <p:nvPr>
            <p:ph type="sldNum" sz="quarter" idx="12"/>
          </p:nvPr>
        </p:nvSpPr>
        <p:spPr/>
        <p:txBody>
          <a:bodyPr/>
          <a:lstStyle/>
          <a:p>
            <a:fld id="{459450E1-BC29-DD41-8764-909E0601ADF5}" type="slidenum">
              <a:rPr lang="en-US" smtClean="0"/>
              <a:t>‹#›</a:t>
            </a:fld>
            <a:endParaRPr lang="en-US"/>
          </a:p>
        </p:txBody>
      </p:sp>
    </p:spTree>
    <p:extLst>
      <p:ext uri="{BB962C8B-B14F-4D97-AF65-F5344CB8AC3E}">
        <p14:creationId xmlns:p14="http://schemas.microsoft.com/office/powerpoint/2010/main" val="1846742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9B93-8902-144E-90FC-C728F03D27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07EB96-744F-4B49-86F4-AAA40EA61D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DA3AE0-A99E-5E4A-9247-001131A50C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3CFA61-D9E0-FD40-8B3F-55211C363356}"/>
              </a:ext>
            </a:extLst>
          </p:cNvPr>
          <p:cNvSpPr>
            <a:spLocks noGrp="1"/>
          </p:cNvSpPr>
          <p:nvPr>
            <p:ph type="dt" sz="half" idx="10"/>
          </p:nvPr>
        </p:nvSpPr>
        <p:spPr/>
        <p:txBody>
          <a:bodyPr/>
          <a:lstStyle/>
          <a:p>
            <a:fld id="{189F1AC7-06D7-C540-9D79-A77698BF79EF}" type="datetime1">
              <a:rPr lang="en-US" smtClean="0"/>
              <a:t>10/28/22</a:t>
            </a:fld>
            <a:endParaRPr lang="en-US"/>
          </a:p>
        </p:txBody>
      </p:sp>
      <p:sp>
        <p:nvSpPr>
          <p:cNvPr id="6" name="Footer Placeholder 5">
            <a:extLst>
              <a:ext uri="{FF2B5EF4-FFF2-40B4-BE49-F238E27FC236}">
                <a16:creationId xmlns:a16="http://schemas.microsoft.com/office/drawing/2014/main" id="{DD04F6BD-E205-5341-A8BE-0F85AAFF96E7}"/>
              </a:ext>
            </a:extLst>
          </p:cNvPr>
          <p:cNvSpPr>
            <a:spLocks noGrp="1"/>
          </p:cNvSpPr>
          <p:nvPr>
            <p:ph type="ftr" sz="quarter" idx="11"/>
          </p:nvPr>
        </p:nvSpPr>
        <p:spPr/>
        <p:txBody>
          <a:bodyPr/>
          <a:lstStyle/>
          <a:p>
            <a:r>
              <a:rPr lang="en-US"/>
              <a:t>BEN Webinar October 29 2022</a:t>
            </a:r>
          </a:p>
        </p:txBody>
      </p:sp>
      <p:sp>
        <p:nvSpPr>
          <p:cNvPr id="7" name="Slide Number Placeholder 6">
            <a:extLst>
              <a:ext uri="{FF2B5EF4-FFF2-40B4-BE49-F238E27FC236}">
                <a16:creationId xmlns:a16="http://schemas.microsoft.com/office/drawing/2014/main" id="{D0AEA2A7-2050-8D4E-B0AB-E5382397744C}"/>
              </a:ext>
            </a:extLst>
          </p:cNvPr>
          <p:cNvSpPr>
            <a:spLocks noGrp="1"/>
          </p:cNvSpPr>
          <p:nvPr>
            <p:ph type="sldNum" sz="quarter" idx="12"/>
          </p:nvPr>
        </p:nvSpPr>
        <p:spPr/>
        <p:txBody>
          <a:bodyPr/>
          <a:lstStyle/>
          <a:p>
            <a:fld id="{459450E1-BC29-DD41-8764-909E0601ADF5}" type="slidenum">
              <a:rPr lang="en-US" smtClean="0"/>
              <a:t>‹#›</a:t>
            </a:fld>
            <a:endParaRPr lang="en-US"/>
          </a:p>
        </p:txBody>
      </p:sp>
    </p:spTree>
    <p:extLst>
      <p:ext uri="{BB962C8B-B14F-4D97-AF65-F5344CB8AC3E}">
        <p14:creationId xmlns:p14="http://schemas.microsoft.com/office/powerpoint/2010/main" val="297777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2ADF37-82EC-CF42-9B86-04FBC26C43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39C319-A49A-8B40-A452-72279443B8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20B85-D618-DE45-9184-53F6A318C8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F7685-D1EC-A541-8C03-5CA586729D5D}" type="datetime1">
              <a:rPr lang="en-US" smtClean="0"/>
              <a:t>10/28/22</a:t>
            </a:fld>
            <a:endParaRPr lang="en-US"/>
          </a:p>
        </p:txBody>
      </p:sp>
      <p:sp>
        <p:nvSpPr>
          <p:cNvPr id="5" name="Footer Placeholder 4">
            <a:extLst>
              <a:ext uri="{FF2B5EF4-FFF2-40B4-BE49-F238E27FC236}">
                <a16:creationId xmlns:a16="http://schemas.microsoft.com/office/drawing/2014/main" id="{5BDEF330-50A0-5741-B608-893B90AC90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BEN Webinar October 29 2022</a:t>
            </a:r>
          </a:p>
        </p:txBody>
      </p:sp>
      <p:sp>
        <p:nvSpPr>
          <p:cNvPr id="6" name="Slide Number Placeholder 5">
            <a:extLst>
              <a:ext uri="{FF2B5EF4-FFF2-40B4-BE49-F238E27FC236}">
                <a16:creationId xmlns:a16="http://schemas.microsoft.com/office/drawing/2014/main" id="{3639CBFA-5091-AB49-BE4F-B14FDA5771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9450E1-BC29-DD41-8764-909E0601ADF5}" type="slidenum">
              <a:rPr lang="en-US" smtClean="0"/>
              <a:t>‹#›</a:t>
            </a:fld>
            <a:endParaRPr lang="en-US"/>
          </a:p>
        </p:txBody>
      </p:sp>
    </p:spTree>
    <p:extLst>
      <p:ext uri="{BB962C8B-B14F-4D97-AF65-F5344CB8AC3E}">
        <p14:creationId xmlns:p14="http://schemas.microsoft.com/office/powerpoint/2010/main" val="244905672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2BEA-B277-3249-91FA-865AB3EF6EEC}"/>
              </a:ext>
            </a:extLst>
          </p:cNvPr>
          <p:cNvSpPr>
            <a:spLocks noGrp="1"/>
          </p:cNvSpPr>
          <p:nvPr>
            <p:ph type="title"/>
          </p:nvPr>
        </p:nvSpPr>
        <p:spPr>
          <a:xfrm>
            <a:off x="1377174" y="557640"/>
            <a:ext cx="9144001" cy="3624146"/>
          </a:xfrm>
        </p:spPr>
        <p:txBody>
          <a:bodyPr>
            <a:normAutofit/>
          </a:bodyPr>
          <a:lstStyle/>
          <a:p>
            <a:pPr algn="ctr"/>
            <a:r>
              <a:rPr lang="en-US" sz="4000" dirty="0">
                <a:latin typeface="Garamond" panose="02020404030301010803" pitchFamily="18" charset="0"/>
              </a:rPr>
              <a:t>Sedimentation Rates Versus Sea-level Rise at the Bangladesh Coast</a:t>
            </a:r>
            <a:br>
              <a:rPr lang="en-US" dirty="0"/>
            </a:br>
            <a:endParaRPr lang="en-US" dirty="0"/>
          </a:p>
        </p:txBody>
      </p:sp>
      <p:sp>
        <p:nvSpPr>
          <p:cNvPr id="3" name="Content Placeholder 2">
            <a:extLst>
              <a:ext uri="{FF2B5EF4-FFF2-40B4-BE49-F238E27FC236}">
                <a16:creationId xmlns:a16="http://schemas.microsoft.com/office/drawing/2014/main" id="{9ABAFBEE-F843-AB46-A8D2-ED676DFD887A}"/>
              </a:ext>
            </a:extLst>
          </p:cNvPr>
          <p:cNvSpPr>
            <a:spLocks noGrp="1"/>
          </p:cNvSpPr>
          <p:nvPr>
            <p:ph idx="1"/>
          </p:nvPr>
        </p:nvSpPr>
        <p:spPr>
          <a:xfrm>
            <a:off x="1589048" y="3088888"/>
            <a:ext cx="8932127" cy="1616006"/>
          </a:xfrm>
        </p:spPr>
        <p:txBody>
          <a:bodyPr>
            <a:noAutofit/>
          </a:bodyPr>
          <a:lstStyle/>
          <a:p>
            <a:pPr marL="0" indent="0" algn="ctr">
              <a:buNone/>
            </a:pPr>
            <a:r>
              <a:rPr lang="en-US" sz="2400" dirty="0" err="1">
                <a:latin typeface="Garamond" panose="02020404030301010803" pitchFamily="18" charset="0"/>
              </a:rPr>
              <a:t>Dipen</a:t>
            </a:r>
            <a:r>
              <a:rPr lang="en-US" sz="2400" dirty="0">
                <a:latin typeface="Garamond" panose="02020404030301010803" pitchFamily="18" charset="0"/>
              </a:rPr>
              <a:t> Bhattacharya</a:t>
            </a:r>
          </a:p>
          <a:p>
            <a:pPr marL="0" indent="0" algn="ctr">
              <a:buNone/>
            </a:pPr>
            <a:r>
              <a:rPr lang="en-US" sz="2400" dirty="0">
                <a:latin typeface="Garamond" panose="02020404030301010803" pitchFamily="18" charset="0"/>
              </a:rPr>
              <a:t>Department of Natural Sciences </a:t>
            </a:r>
            <a:br>
              <a:rPr lang="en-US" sz="2400" dirty="0">
                <a:latin typeface="Garamond" panose="02020404030301010803" pitchFamily="18" charset="0"/>
              </a:rPr>
            </a:br>
            <a:r>
              <a:rPr lang="en-US" sz="2400" dirty="0">
                <a:latin typeface="Garamond" panose="02020404030301010803" pitchFamily="18" charset="0"/>
              </a:rPr>
              <a:t>Moreno Valley College</a:t>
            </a:r>
            <a:br>
              <a:rPr lang="en-US" sz="2400" dirty="0">
                <a:latin typeface="Garamond" panose="02020404030301010803" pitchFamily="18" charset="0"/>
              </a:rPr>
            </a:br>
            <a:r>
              <a:rPr lang="en-US" sz="2400" dirty="0">
                <a:latin typeface="Garamond" panose="02020404030301010803" pitchFamily="18" charset="0"/>
              </a:rPr>
              <a:t>California, USA</a:t>
            </a:r>
          </a:p>
        </p:txBody>
      </p:sp>
      <p:sp>
        <p:nvSpPr>
          <p:cNvPr id="4" name="Footer Placeholder 3">
            <a:extLst>
              <a:ext uri="{FF2B5EF4-FFF2-40B4-BE49-F238E27FC236}">
                <a16:creationId xmlns:a16="http://schemas.microsoft.com/office/drawing/2014/main" id="{121CC1A2-6A30-DF50-5FD1-9AEC6CBD6FF1}"/>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2998066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77873A0-0B01-6691-626B-AA1A5AB47CD4}"/>
              </a:ext>
            </a:extLst>
          </p:cNvPr>
          <p:cNvSpPr>
            <a:spLocks noGrp="1" noChangeArrowheads="1"/>
          </p:cNvSpPr>
          <p:nvPr>
            <p:ph type="title"/>
          </p:nvPr>
        </p:nvSpPr>
        <p:spPr>
          <a:xfrm>
            <a:off x="1828800" y="304800"/>
            <a:ext cx="8839200" cy="1143000"/>
          </a:xfrm>
        </p:spPr>
        <p:txBody>
          <a:bodyPr/>
          <a:lstStyle/>
          <a:p>
            <a:r>
              <a:rPr lang="en-US" altLang="en-US" sz="3000">
                <a:latin typeface="Garamond" panose="02020404030301010803" pitchFamily="18" charset="0"/>
              </a:rPr>
              <a:t>8,000 years before present. Lowest surface level : -23.5 m</a:t>
            </a:r>
          </a:p>
        </p:txBody>
      </p:sp>
      <p:graphicFrame>
        <p:nvGraphicFramePr>
          <p:cNvPr id="11267" name="Object 3">
            <a:extLst>
              <a:ext uri="{FF2B5EF4-FFF2-40B4-BE49-F238E27FC236}">
                <a16:creationId xmlns:a16="http://schemas.microsoft.com/office/drawing/2014/main" id="{2006CF35-14C5-C291-7A17-EB57667C9F73}"/>
              </a:ext>
            </a:extLst>
          </p:cNvPr>
          <p:cNvGraphicFramePr>
            <a:graphicFrameLocks noChangeAspect="1"/>
          </p:cNvGraphicFramePr>
          <p:nvPr>
            <p:ph type="body" idx="1"/>
          </p:nvPr>
        </p:nvGraphicFramePr>
        <p:xfrm>
          <a:off x="3276601" y="1524001"/>
          <a:ext cx="5903913" cy="4906963"/>
        </p:xfrm>
        <a:graphic>
          <a:graphicData uri="http://schemas.openxmlformats.org/presentationml/2006/ole">
            <mc:AlternateContent xmlns:mc="http://schemas.openxmlformats.org/markup-compatibility/2006">
              <mc:Choice xmlns:v="urn:schemas-microsoft-com:vml" Requires="v">
                <p:oleObj name="Document" r:id="rId2" imgW="12877800" imgH="10693400" progId="Word.Document.8">
                  <p:embed/>
                </p:oleObj>
              </mc:Choice>
              <mc:Fallback>
                <p:oleObj name="Document" r:id="rId2" imgW="12877800" imgH="10693400" progId="Word.Document.8">
                  <p:embed/>
                  <p:pic>
                    <p:nvPicPr>
                      <p:cNvPr id="11267" name="Object 3">
                        <a:extLst>
                          <a:ext uri="{FF2B5EF4-FFF2-40B4-BE49-F238E27FC236}">
                            <a16:creationId xmlns:a16="http://schemas.microsoft.com/office/drawing/2014/main" id="{2006CF35-14C5-C291-7A17-EB57667C9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1" y="1524001"/>
                        <a:ext cx="5903913" cy="4906963"/>
                      </a:xfrm>
                      <a:prstGeom prst="rect">
                        <a:avLst/>
                      </a:prstGeom>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46C7ABE-E852-152D-6F07-47248B4B433E}"/>
              </a:ext>
            </a:extLst>
          </p:cNvPr>
          <p:cNvSpPr>
            <a:spLocks noGrp="1" noChangeArrowheads="1"/>
          </p:cNvSpPr>
          <p:nvPr>
            <p:ph type="title"/>
          </p:nvPr>
        </p:nvSpPr>
        <p:spPr>
          <a:xfrm>
            <a:off x="1905000" y="381000"/>
            <a:ext cx="8763000" cy="914400"/>
          </a:xfrm>
        </p:spPr>
        <p:txBody>
          <a:bodyPr/>
          <a:lstStyle/>
          <a:p>
            <a:r>
              <a:rPr lang="en-US" altLang="en-US" sz="3000">
                <a:latin typeface="Garamond" panose="02020404030301010803" pitchFamily="18" charset="0"/>
              </a:rPr>
              <a:t>7,000 years before present. Lowest surface level : -6 m</a:t>
            </a:r>
            <a:endParaRPr lang="en-US" altLang="en-US"/>
          </a:p>
        </p:txBody>
      </p:sp>
      <p:graphicFrame>
        <p:nvGraphicFramePr>
          <p:cNvPr id="12291" name="Object 3">
            <a:extLst>
              <a:ext uri="{FF2B5EF4-FFF2-40B4-BE49-F238E27FC236}">
                <a16:creationId xmlns:a16="http://schemas.microsoft.com/office/drawing/2014/main" id="{B31DADE1-C3A7-2271-4798-0B192CC66699}"/>
              </a:ext>
            </a:extLst>
          </p:cNvPr>
          <p:cNvGraphicFramePr>
            <a:graphicFrameLocks noChangeAspect="1"/>
          </p:cNvGraphicFramePr>
          <p:nvPr>
            <p:ph type="body" idx="1"/>
          </p:nvPr>
        </p:nvGraphicFramePr>
        <p:xfrm>
          <a:off x="3429001" y="1524000"/>
          <a:ext cx="5445125" cy="4529138"/>
        </p:xfrm>
        <a:graphic>
          <a:graphicData uri="http://schemas.openxmlformats.org/presentationml/2006/ole">
            <mc:AlternateContent xmlns:mc="http://schemas.openxmlformats.org/markup-compatibility/2006">
              <mc:Choice xmlns:v="urn:schemas-microsoft-com:vml" Requires="v">
                <p:oleObj name="Document" r:id="rId2" imgW="12903200" imgH="10731500" progId="Word.Document.8">
                  <p:embed/>
                </p:oleObj>
              </mc:Choice>
              <mc:Fallback>
                <p:oleObj name="Document" r:id="rId2" imgW="12903200" imgH="10731500" progId="Word.Document.8">
                  <p:embed/>
                  <p:pic>
                    <p:nvPicPr>
                      <p:cNvPr id="12291" name="Object 3">
                        <a:extLst>
                          <a:ext uri="{FF2B5EF4-FFF2-40B4-BE49-F238E27FC236}">
                            <a16:creationId xmlns:a16="http://schemas.microsoft.com/office/drawing/2014/main" id="{B31DADE1-C3A7-2271-4798-0B192CC66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1" y="1524000"/>
                        <a:ext cx="5445125" cy="4529138"/>
                      </a:xfrm>
                      <a:prstGeom prst="rect">
                        <a:avLst/>
                      </a:prstGeom>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95821-F3F0-6473-C663-F2A85D388321}"/>
              </a:ext>
            </a:extLst>
          </p:cNvPr>
          <p:cNvSpPr>
            <a:spLocks noGrp="1"/>
          </p:cNvSpPr>
          <p:nvPr>
            <p:ph type="title"/>
          </p:nvPr>
        </p:nvSpPr>
        <p:spPr>
          <a:xfrm>
            <a:off x="838200" y="145035"/>
            <a:ext cx="10515600" cy="747395"/>
          </a:xfrm>
        </p:spPr>
        <p:txBody>
          <a:bodyPr/>
          <a:lstStyle/>
          <a:p>
            <a:r>
              <a:rPr lang="en-US" dirty="0"/>
              <a:t>SRTM Digital Elevation Model</a:t>
            </a:r>
          </a:p>
        </p:txBody>
      </p:sp>
      <p:pic>
        <p:nvPicPr>
          <p:cNvPr id="6" name="Content Placeholder 5">
            <a:extLst>
              <a:ext uri="{FF2B5EF4-FFF2-40B4-BE49-F238E27FC236}">
                <a16:creationId xmlns:a16="http://schemas.microsoft.com/office/drawing/2014/main" id="{FC6699D3-777A-3162-3789-48E770CC18EB}"/>
              </a:ext>
            </a:extLst>
          </p:cNvPr>
          <p:cNvPicPr>
            <a:picLocks noGrp="1" noChangeAspect="1"/>
          </p:cNvPicPr>
          <p:nvPr>
            <p:ph idx="1"/>
          </p:nvPr>
        </p:nvPicPr>
        <p:blipFill>
          <a:blip r:embed="rId2"/>
          <a:stretch>
            <a:fillRect/>
          </a:stretch>
        </p:blipFill>
        <p:spPr>
          <a:xfrm>
            <a:off x="6250215" y="1683834"/>
            <a:ext cx="5941785" cy="4403912"/>
          </a:xfrm>
        </p:spPr>
      </p:pic>
      <p:sp>
        <p:nvSpPr>
          <p:cNvPr id="4" name="Footer Placeholder 3">
            <a:extLst>
              <a:ext uri="{FF2B5EF4-FFF2-40B4-BE49-F238E27FC236}">
                <a16:creationId xmlns:a16="http://schemas.microsoft.com/office/drawing/2014/main" id="{85D5EAAD-6E50-540F-5DA0-6B8BE9D943D5}"/>
              </a:ext>
            </a:extLst>
          </p:cNvPr>
          <p:cNvSpPr>
            <a:spLocks noGrp="1"/>
          </p:cNvSpPr>
          <p:nvPr>
            <p:ph type="ftr" sz="quarter" idx="11"/>
          </p:nvPr>
        </p:nvSpPr>
        <p:spPr/>
        <p:txBody>
          <a:bodyPr/>
          <a:lstStyle/>
          <a:p>
            <a:r>
              <a:rPr lang="en-US"/>
              <a:t>BEN Webinar October 29 2022</a:t>
            </a:r>
          </a:p>
        </p:txBody>
      </p:sp>
      <p:pic>
        <p:nvPicPr>
          <p:cNvPr id="8" name="Picture 7">
            <a:extLst>
              <a:ext uri="{FF2B5EF4-FFF2-40B4-BE49-F238E27FC236}">
                <a16:creationId xmlns:a16="http://schemas.microsoft.com/office/drawing/2014/main" id="{AD8DB9F3-1579-264B-97B1-85E747A33CA7}"/>
              </a:ext>
            </a:extLst>
          </p:cNvPr>
          <p:cNvPicPr>
            <a:picLocks noChangeAspect="1"/>
          </p:cNvPicPr>
          <p:nvPr/>
        </p:nvPicPr>
        <p:blipFill>
          <a:blip r:embed="rId3"/>
          <a:stretch>
            <a:fillRect/>
          </a:stretch>
        </p:blipFill>
        <p:spPr>
          <a:xfrm>
            <a:off x="0" y="1476286"/>
            <a:ext cx="6377374" cy="4611460"/>
          </a:xfrm>
          <a:prstGeom prst="rect">
            <a:avLst/>
          </a:prstGeom>
        </p:spPr>
      </p:pic>
      <p:sp>
        <p:nvSpPr>
          <p:cNvPr id="10" name="TextBox 9">
            <a:extLst>
              <a:ext uri="{FF2B5EF4-FFF2-40B4-BE49-F238E27FC236}">
                <a16:creationId xmlns:a16="http://schemas.microsoft.com/office/drawing/2014/main" id="{246A9674-2E7B-5987-451F-157703B78E74}"/>
              </a:ext>
            </a:extLst>
          </p:cNvPr>
          <p:cNvSpPr txBox="1"/>
          <p:nvPr/>
        </p:nvSpPr>
        <p:spPr>
          <a:xfrm>
            <a:off x="404046" y="6244018"/>
            <a:ext cx="6126480" cy="369332"/>
          </a:xfrm>
          <a:prstGeom prst="rect">
            <a:avLst/>
          </a:prstGeom>
          <a:noFill/>
        </p:spPr>
        <p:txBody>
          <a:bodyPr wrap="square">
            <a:spAutoFit/>
          </a:bodyPr>
          <a:lstStyle/>
          <a:p>
            <a:r>
              <a:rPr lang="en-US" sz="1800" dirty="0" err="1">
                <a:effectLst/>
                <a:latin typeface="Memento"/>
              </a:rPr>
              <a:t>Rooger</a:t>
            </a:r>
            <a:r>
              <a:rPr lang="en-US" sz="1800" dirty="0">
                <a:effectLst/>
                <a:latin typeface="Memento"/>
              </a:rPr>
              <a:t> &amp; </a:t>
            </a:r>
            <a:r>
              <a:rPr lang="en-US" sz="1800" dirty="0" err="1">
                <a:effectLst/>
                <a:latin typeface="Memento"/>
              </a:rPr>
              <a:t>Overbeem</a:t>
            </a:r>
            <a:r>
              <a:rPr lang="en-US" dirty="0">
                <a:latin typeface="Memento"/>
              </a:rPr>
              <a:t>, 2017 </a:t>
            </a:r>
            <a:r>
              <a:rPr lang="en-US" sz="1800" dirty="0" err="1">
                <a:effectLst/>
                <a:latin typeface="Memento"/>
              </a:rPr>
              <a:t>Syvitski</a:t>
            </a:r>
            <a:r>
              <a:rPr lang="en-US" sz="1800" dirty="0">
                <a:effectLst/>
                <a:latin typeface="Memento"/>
              </a:rPr>
              <a:t> et al., 2009 </a:t>
            </a:r>
            <a:endParaRPr lang="en-US" dirty="0"/>
          </a:p>
        </p:txBody>
      </p:sp>
      <p:sp>
        <p:nvSpPr>
          <p:cNvPr id="11" name="TextBox 10">
            <a:extLst>
              <a:ext uri="{FF2B5EF4-FFF2-40B4-BE49-F238E27FC236}">
                <a16:creationId xmlns:a16="http://schemas.microsoft.com/office/drawing/2014/main" id="{A13F060F-BD6B-2E99-1CE1-165C48C62EDE}"/>
              </a:ext>
            </a:extLst>
          </p:cNvPr>
          <p:cNvSpPr txBox="1"/>
          <p:nvPr/>
        </p:nvSpPr>
        <p:spPr>
          <a:xfrm>
            <a:off x="6377374" y="6139941"/>
            <a:ext cx="6126480" cy="369332"/>
          </a:xfrm>
          <a:prstGeom prst="rect">
            <a:avLst/>
          </a:prstGeom>
          <a:noFill/>
        </p:spPr>
        <p:txBody>
          <a:bodyPr wrap="square">
            <a:spAutoFit/>
          </a:bodyPr>
          <a:lstStyle/>
          <a:p>
            <a:r>
              <a:rPr lang="en-US" sz="1800" dirty="0">
                <a:effectLst/>
                <a:latin typeface="Memento"/>
              </a:rPr>
              <a:t>Bhattacharya &amp; </a:t>
            </a:r>
            <a:r>
              <a:rPr lang="en-US" sz="1800" dirty="0" err="1">
                <a:effectLst/>
                <a:latin typeface="Memento"/>
              </a:rPr>
              <a:t>Fraczek</a:t>
            </a:r>
            <a:r>
              <a:rPr lang="en-US" sz="1800" dirty="0">
                <a:effectLst/>
                <a:latin typeface="Memento"/>
              </a:rPr>
              <a:t> 2011</a:t>
            </a:r>
            <a:endParaRPr lang="en-US" dirty="0"/>
          </a:p>
        </p:txBody>
      </p:sp>
    </p:spTree>
    <p:extLst>
      <p:ext uri="{BB962C8B-B14F-4D97-AF65-F5344CB8AC3E}">
        <p14:creationId xmlns:p14="http://schemas.microsoft.com/office/powerpoint/2010/main" val="945363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D6736-19D8-DF3D-8DF2-12B488E40E96}"/>
              </a:ext>
            </a:extLst>
          </p:cNvPr>
          <p:cNvSpPr>
            <a:spLocks noGrp="1"/>
          </p:cNvSpPr>
          <p:nvPr>
            <p:ph type="title"/>
          </p:nvPr>
        </p:nvSpPr>
        <p:spPr>
          <a:xfrm>
            <a:off x="838200" y="96227"/>
            <a:ext cx="10515600" cy="716543"/>
          </a:xfrm>
        </p:spPr>
        <p:txBody>
          <a:bodyPr>
            <a:normAutofit/>
          </a:bodyPr>
          <a:lstStyle/>
          <a:p>
            <a:r>
              <a:rPr lang="en-US" sz="3600" dirty="0"/>
              <a:t>Sundarbans elevation</a:t>
            </a:r>
          </a:p>
        </p:txBody>
      </p:sp>
      <p:sp>
        <p:nvSpPr>
          <p:cNvPr id="3" name="Content Placeholder 2">
            <a:extLst>
              <a:ext uri="{FF2B5EF4-FFF2-40B4-BE49-F238E27FC236}">
                <a16:creationId xmlns:a16="http://schemas.microsoft.com/office/drawing/2014/main" id="{375AFB58-31DA-E4D8-62F7-B75848D035AF}"/>
              </a:ext>
            </a:extLst>
          </p:cNvPr>
          <p:cNvSpPr>
            <a:spLocks noGrp="1"/>
          </p:cNvSpPr>
          <p:nvPr>
            <p:ph idx="1"/>
          </p:nvPr>
        </p:nvSpPr>
        <p:spPr>
          <a:xfrm>
            <a:off x="669816" y="858490"/>
            <a:ext cx="10683983" cy="5497860"/>
          </a:xfrm>
        </p:spPr>
        <p:txBody>
          <a:bodyPr>
            <a:noAutofit/>
          </a:bodyPr>
          <a:lstStyle/>
          <a:p>
            <a:r>
              <a:rPr lang="en-US" sz="2400" dirty="0">
                <a:solidFill>
                  <a:srgbClr val="002060"/>
                </a:solidFill>
                <a:effectLst/>
                <a:latin typeface="Garamond" panose="02020404030301010803" pitchFamily="18" charset="0"/>
              </a:rPr>
              <a:t>We considered a mixed forest where the tall forest is concentrated on the north-east of the region and the shorter one is on the south-east and western regions. </a:t>
            </a:r>
            <a:br>
              <a:rPr lang="en-US" sz="2400" dirty="0">
                <a:solidFill>
                  <a:srgbClr val="222222"/>
                </a:solidFill>
                <a:effectLst/>
                <a:latin typeface="Garamond" panose="02020404030301010803" pitchFamily="18" charset="0"/>
              </a:rPr>
            </a:br>
            <a:endParaRPr lang="en-US" sz="2400" dirty="0">
              <a:solidFill>
                <a:srgbClr val="222222"/>
              </a:solidFill>
              <a:effectLst/>
              <a:latin typeface="Garamond" panose="02020404030301010803" pitchFamily="18" charset="0"/>
            </a:endParaRPr>
          </a:p>
          <a:p>
            <a:r>
              <a:rPr lang="en-US" sz="2400" dirty="0" err="1">
                <a:solidFill>
                  <a:srgbClr val="C00000"/>
                </a:solidFill>
                <a:effectLst/>
                <a:latin typeface="Garamond" panose="02020404030301010803" pitchFamily="18" charset="0"/>
              </a:rPr>
              <a:t>i</a:t>
            </a:r>
            <a:r>
              <a:rPr lang="en-US" sz="2400" dirty="0">
                <a:solidFill>
                  <a:srgbClr val="C00000"/>
                </a:solidFill>
                <a:effectLst/>
                <a:latin typeface="Garamond" panose="02020404030301010803" pitchFamily="18" charset="0"/>
              </a:rPr>
              <a:t>) Using the publicly available BING data to ascertain the heights of the adjacent crop fields or cleared area and extrapolate them into the forest.</a:t>
            </a:r>
            <a:br>
              <a:rPr lang="en-US" sz="2400" dirty="0">
                <a:solidFill>
                  <a:srgbClr val="C00000"/>
                </a:solidFill>
                <a:latin typeface="Garamond" panose="02020404030301010803" pitchFamily="18" charset="0"/>
              </a:rPr>
            </a:br>
            <a:br>
              <a:rPr lang="en-US" sz="2400" dirty="0">
                <a:solidFill>
                  <a:srgbClr val="C00000"/>
                </a:solidFill>
                <a:latin typeface="Garamond" panose="02020404030301010803" pitchFamily="18" charset="0"/>
              </a:rPr>
            </a:br>
            <a:r>
              <a:rPr lang="en-US" sz="2400" dirty="0">
                <a:solidFill>
                  <a:srgbClr val="C00000"/>
                </a:solidFill>
                <a:effectLst/>
                <a:latin typeface="Garamond" panose="02020404030301010803" pitchFamily="18" charset="0"/>
              </a:rPr>
              <a:t>ii) A general idea of the average tree heights of three different species (</a:t>
            </a:r>
            <a:r>
              <a:rPr lang="en-US" sz="2400" dirty="0" err="1">
                <a:solidFill>
                  <a:srgbClr val="C00000"/>
                </a:solidFill>
                <a:effectLst/>
                <a:latin typeface="Garamond" panose="02020404030301010803" pitchFamily="18" charset="0"/>
              </a:rPr>
              <a:t>Sundari</a:t>
            </a:r>
            <a:r>
              <a:rPr lang="en-US" sz="2400" dirty="0">
                <a:solidFill>
                  <a:srgbClr val="C00000"/>
                </a:solidFill>
                <a:effectLst/>
                <a:latin typeface="Garamond" panose="02020404030301010803" pitchFamily="18" charset="0"/>
              </a:rPr>
              <a:t>, </a:t>
            </a:r>
            <a:r>
              <a:rPr lang="en-US" sz="2400" dirty="0" err="1">
                <a:solidFill>
                  <a:srgbClr val="C00000"/>
                </a:solidFill>
                <a:effectLst/>
                <a:latin typeface="Garamond" panose="02020404030301010803" pitchFamily="18" charset="0"/>
              </a:rPr>
              <a:t>Gewa</a:t>
            </a:r>
            <a:r>
              <a:rPr lang="en-US" sz="2400" dirty="0">
                <a:solidFill>
                  <a:srgbClr val="C00000"/>
                </a:solidFill>
                <a:effectLst/>
                <a:latin typeface="Garamond" panose="02020404030301010803" pitchFamily="18" charset="0"/>
              </a:rPr>
              <a:t>, and Goran). Other species like </a:t>
            </a:r>
            <a:r>
              <a:rPr lang="en-US" sz="2400" dirty="0" err="1">
                <a:solidFill>
                  <a:srgbClr val="C00000"/>
                </a:solidFill>
                <a:effectLst/>
                <a:latin typeface="Garamond" panose="02020404030301010803" pitchFamily="18" charset="0"/>
              </a:rPr>
              <a:t>Kankra</a:t>
            </a:r>
            <a:r>
              <a:rPr lang="en-US" sz="2400" dirty="0">
                <a:solidFill>
                  <a:srgbClr val="C00000"/>
                </a:solidFill>
                <a:effectLst/>
                <a:latin typeface="Garamond" panose="02020404030301010803" pitchFamily="18" charset="0"/>
              </a:rPr>
              <a:t> and </a:t>
            </a:r>
            <a:r>
              <a:rPr lang="en-US" sz="2400" dirty="0" err="1">
                <a:solidFill>
                  <a:srgbClr val="C00000"/>
                </a:solidFill>
                <a:effectLst/>
                <a:latin typeface="Garamond" panose="02020404030301010803" pitchFamily="18" charset="0"/>
              </a:rPr>
              <a:t>Shingra</a:t>
            </a:r>
            <a:r>
              <a:rPr lang="en-US" sz="2400" dirty="0">
                <a:solidFill>
                  <a:srgbClr val="C00000"/>
                </a:solidFill>
                <a:effectLst/>
                <a:latin typeface="Garamond" panose="02020404030301010803" pitchFamily="18" charset="0"/>
              </a:rPr>
              <a:t> are found to be similar to Goran.</a:t>
            </a:r>
            <a:br>
              <a:rPr lang="en-US" sz="2400" dirty="0">
                <a:solidFill>
                  <a:srgbClr val="C00000"/>
                </a:solidFill>
                <a:latin typeface="Garamond" panose="02020404030301010803" pitchFamily="18" charset="0"/>
              </a:rPr>
            </a:br>
            <a:br>
              <a:rPr lang="en-US" sz="2400" dirty="0">
                <a:solidFill>
                  <a:srgbClr val="C00000"/>
                </a:solidFill>
                <a:latin typeface="Garamond" panose="02020404030301010803" pitchFamily="18" charset="0"/>
              </a:rPr>
            </a:br>
            <a:r>
              <a:rPr lang="en-US" sz="2400" dirty="0">
                <a:solidFill>
                  <a:srgbClr val="C00000"/>
                </a:solidFill>
                <a:effectLst/>
                <a:latin typeface="Garamond" panose="02020404030301010803" pitchFamily="18" charset="0"/>
              </a:rPr>
              <a:t>iii) A general range of published </a:t>
            </a:r>
            <a:r>
              <a:rPr lang="en-US" sz="2400" dirty="0" err="1">
                <a:solidFill>
                  <a:srgbClr val="C00000"/>
                </a:solidFill>
                <a:effectLst/>
                <a:latin typeface="Garamond" panose="02020404030301010803" pitchFamily="18" charset="0"/>
              </a:rPr>
              <a:t>Sundarban</a:t>
            </a:r>
            <a:r>
              <a:rPr lang="en-US" sz="2400" dirty="0">
                <a:solidFill>
                  <a:srgbClr val="C00000"/>
                </a:solidFill>
                <a:effectLst/>
                <a:latin typeface="Garamond" panose="02020404030301010803" pitchFamily="18" charset="0"/>
              </a:rPr>
              <a:t> elevations (sea-level to 2 m in the southern section).</a:t>
            </a:r>
            <a:br>
              <a:rPr lang="en-US" sz="2400" dirty="0">
                <a:latin typeface="Garamond" panose="02020404030301010803" pitchFamily="18" charset="0"/>
              </a:rPr>
            </a:br>
            <a:br>
              <a:rPr lang="en-US" sz="2400" dirty="0">
                <a:solidFill>
                  <a:srgbClr val="7030A0"/>
                </a:solidFill>
                <a:latin typeface="Garamond" panose="02020404030301010803" pitchFamily="18" charset="0"/>
              </a:rPr>
            </a:br>
            <a:r>
              <a:rPr lang="en-US" sz="2400" dirty="0">
                <a:solidFill>
                  <a:srgbClr val="7030A0"/>
                </a:solidFill>
                <a:effectLst/>
                <a:latin typeface="Garamond" panose="02020404030301010803" pitchFamily="18" charset="0"/>
              </a:rPr>
              <a:t>Based on these three factors, the tall forest was corrected by 9 m and the short forest by 5 m. There were still some outlier points that exceeded the local average (15 m or more) that were manually corrected. The inherent SRTM vertical root mean square error which is on the order of a meter (or more) in this area.</a:t>
            </a:r>
            <a:endParaRPr lang="en-US" sz="2400" dirty="0">
              <a:solidFill>
                <a:srgbClr val="7030A0"/>
              </a:solidFill>
              <a:latin typeface="Garamond" panose="02020404030301010803" pitchFamily="18" charset="0"/>
            </a:endParaRPr>
          </a:p>
        </p:txBody>
      </p:sp>
      <p:sp>
        <p:nvSpPr>
          <p:cNvPr id="4" name="Footer Placeholder 3">
            <a:extLst>
              <a:ext uri="{FF2B5EF4-FFF2-40B4-BE49-F238E27FC236}">
                <a16:creationId xmlns:a16="http://schemas.microsoft.com/office/drawing/2014/main" id="{88E40054-390B-E033-525C-E939663F9090}"/>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4240960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2E4AC32-C628-0991-1BAF-5DC6C4C9C957}"/>
              </a:ext>
            </a:extLst>
          </p:cNvPr>
          <p:cNvSpPr>
            <a:spLocks noGrp="1" noChangeArrowheads="1"/>
          </p:cNvSpPr>
          <p:nvPr>
            <p:ph type="title"/>
          </p:nvPr>
        </p:nvSpPr>
        <p:spPr>
          <a:xfrm>
            <a:off x="2057400" y="6019800"/>
            <a:ext cx="7772400" cy="609600"/>
          </a:xfrm>
        </p:spPr>
        <p:txBody>
          <a:bodyPr>
            <a:normAutofit fontScale="90000"/>
          </a:bodyPr>
          <a:lstStyle/>
          <a:p>
            <a:r>
              <a:rPr lang="en-US" altLang="en-US">
                <a:latin typeface="Garamond" panose="02020404030301010803" pitchFamily="18" charset="0"/>
              </a:rPr>
              <a:t>Isopachs 11,000 ybp</a:t>
            </a:r>
            <a:endParaRPr lang="en-US" altLang="en-US"/>
          </a:p>
        </p:txBody>
      </p:sp>
      <p:pic>
        <p:nvPicPr>
          <p:cNvPr id="3079" name="Picture 7">
            <a:extLst>
              <a:ext uri="{FF2B5EF4-FFF2-40B4-BE49-F238E27FC236}">
                <a16:creationId xmlns:a16="http://schemas.microsoft.com/office/drawing/2014/main" id="{2F761316-AA3D-08BD-1318-E8119FF86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34" t="21970" r="23006" b="25803"/>
          <a:stretch>
            <a:fillRect/>
          </a:stretch>
        </p:blipFill>
        <p:spPr bwMode="auto">
          <a:xfrm rot="5425668">
            <a:off x="3201195" y="608807"/>
            <a:ext cx="5559425" cy="4951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D8A16-D1C4-30BE-6F6D-2A864DFBF13D}"/>
              </a:ext>
            </a:extLst>
          </p:cNvPr>
          <p:cNvSpPr>
            <a:spLocks noGrp="1"/>
          </p:cNvSpPr>
          <p:nvPr>
            <p:ph type="title"/>
          </p:nvPr>
        </p:nvSpPr>
        <p:spPr>
          <a:xfrm>
            <a:off x="838200" y="5213349"/>
            <a:ext cx="10515600" cy="1325563"/>
          </a:xfrm>
        </p:spPr>
        <p:txBody>
          <a:bodyPr/>
          <a:lstStyle/>
          <a:p>
            <a:endParaRPr lang="en-US" dirty="0"/>
          </a:p>
        </p:txBody>
      </p:sp>
      <p:pic>
        <p:nvPicPr>
          <p:cNvPr id="6" name="Content Placeholder 5">
            <a:extLst>
              <a:ext uri="{FF2B5EF4-FFF2-40B4-BE49-F238E27FC236}">
                <a16:creationId xmlns:a16="http://schemas.microsoft.com/office/drawing/2014/main" id="{4150B321-F323-9A84-7F71-A8FCBCCFB124}"/>
              </a:ext>
            </a:extLst>
          </p:cNvPr>
          <p:cNvPicPr>
            <a:picLocks noGrp="1" noChangeAspect="1"/>
          </p:cNvPicPr>
          <p:nvPr>
            <p:ph idx="1"/>
          </p:nvPr>
        </p:nvPicPr>
        <p:blipFill>
          <a:blip r:embed="rId2"/>
          <a:stretch>
            <a:fillRect/>
          </a:stretch>
        </p:blipFill>
        <p:spPr>
          <a:xfrm>
            <a:off x="1018672" y="401765"/>
            <a:ext cx="3355207" cy="4566475"/>
          </a:xfrm>
        </p:spPr>
      </p:pic>
      <p:sp>
        <p:nvSpPr>
          <p:cNvPr id="4" name="Footer Placeholder 3">
            <a:extLst>
              <a:ext uri="{FF2B5EF4-FFF2-40B4-BE49-F238E27FC236}">
                <a16:creationId xmlns:a16="http://schemas.microsoft.com/office/drawing/2014/main" id="{36F9A28B-FCCB-B608-70B3-C681A7EE0E08}"/>
              </a:ext>
            </a:extLst>
          </p:cNvPr>
          <p:cNvSpPr>
            <a:spLocks noGrp="1"/>
          </p:cNvSpPr>
          <p:nvPr>
            <p:ph type="ftr" sz="quarter" idx="11"/>
          </p:nvPr>
        </p:nvSpPr>
        <p:spPr/>
        <p:txBody>
          <a:bodyPr/>
          <a:lstStyle/>
          <a:p>
            <a:r>
              <a:rPr lang="en-US"/>
              <a:t>BEN Webinar October 29 2022</a:t>
            </a:r>
          </a:p>
        </p:txBody>
      </p:sp>
      <p:pic>
        <p:nvPicPr>
          <p:cNvPr id="8" name="Picture 7">
            <a:extLst>
              <a:ext uri="{FF2B5EF4-FFF2-40B4-BE49-F238E27FC236}">
                <a16:creationId xmlns:a16="http://schemas.microsoft.com/office/drawing/2014/main" id="{417E026B-BDC1-BFB2-50BA-3BF54850F66E}"/>
              </a:ext>
            </a:extLst>
          </p:cNvPr>
          <p:cNvPicPr>
            <a:picLocks noChangeAspect="1"/>
          </p:cNvPicPr>
          <p:nvPr/>
        </p:nvPicPr>
        <p:blipFill>
          <a:blip r:embed="rId3"/>
          <a:stretch>
            <a:fillRect/>
          </a:stretch>
        </p:blipFill>
        <p:spPr>
          <a:xfrm>
            <a:off x="6096000" y="694714"/>
            <a:ext cx="4947920" cy="4737370"/>
          </a:xfrm>
          <a:prstGeom prst="rect">
            <a:avLst/>
          </a:prstGeom>
        </p:spPr>
      </p:pic>
    </p:spTree>
    <p:extLst>
      <p:ext uri="{BB962C8B-B14F-4D97-AF65-F5344CB8AC3E}">
        <p14:creationId xmlns:p14="http://schemas.microsoft.com/office/powerpoint/2010/main" val="2712448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03018-3B9C-EB4D-9147-C6F23D6856AE}"/>
              </a:ext>
            </a:extLst>
          </p:cNvPr>
          <p:cNvSpPr>
            <a:spLocks noGrp="1"/>
          </p:cNvSpPr>
          <p:nvPr>
            <p:ph type="title"/>
          </p:nvPr>
        </p:nvSpPr>
        <p:spPr>
          <a:xfrm>
            <a:off x="838200" y="242464"/>
            <a:ext cx="10515600" cy="894963"/>
          </a:xfrm>
        </p:spPr>
        <p:txBody>
          <a:bodyPr>
            <a:normAutofit/>
          </a:bodyPr>
          <a:lstStyle/>
          <a:p>
            <a:pPr algn="ctr"/>
            <a:r>
              <a:rPr lang="en-US" dirty="0">
                <a:latin typeface="Garamond" panose="02020404030301010803" pitchFamily="18" charset="0"/>
              </a:rPr>
              <a:t>Sediment Estimates </a:t>
            </a:r>
          </a:p>
        </p:txBody>
      </p:sp>
      <p:sp>
        <p:nvSpPr>
          <p:cNvPr id="3" name="Content Placeholder 2">
            <a:extLst>
              <a:ext uri="{FF2B5EF4-FFF2-40B4-BE49-F238E27FC236}">
                <a16:creationId xmlns:a16="http://schemas.microsoft.com/office/drawing/2014/main" id="{2F2A31B5-8C32-D844-BE89-449DFB50C284}"/>
              </a:ext>
            </a:extLst>
          </p:cNvPr>
          <p:cNvSpPr>
            <a:spLocks noGrp="1"/>
          </p:cNvSpPr>
          <p:nvPr>
            <p:ph idx="1"/>
          </p:nvPr>
        </p:nvSpPr>
        <p:spPr>
          <a:xfrm>
            <a:off x="747712" y="1323164"/>
            <a:ext cx="10515600" cy="4973444"/>
          </a:xfrm>
        </p:spPr>
        <p:txBody>
          <a:bodyPr/>
          <a:lstStyle/>
          <a:p>
            <a:pPr marL="0" indent="0">
              <a:buNone/>
            </a:pPr>
            <a:r>
              <a:rPr lang="en-US" dirty="0">
                <a:latin typeface="Garamond" panose="02020404030301010803" pitchFamily="18" charset="0"/>
              </a:rPr>
              <a:t>Based on an estimated 10</a:t>
            </a:r>
            <a:r>
              <a:rPr lang="en-US" baseline="30000" dirty="0">
                <a:latin typeface="Garamond" panose="02020404030301010803" pitchFamily="18" charset="0"/>
              </a:rPr>
              <a:t>9</a:t>
            </a:r>
            <a:r>
              <a:rPr lang="en-US" dirty="0">
                <a:latin typeface="Garamond" panose="02020404030301010803" pitchFamily="18" charset="0"/>
              </a:rPr>
              <a:t> tons/</a:t>
            </a:r>
            <a:r>
              <a:rPr lang="en-US" dirty="0" err="1">
                <a:latin typeface="Garamond" panose="02020404030301010803" pitchFamily="18" charset="0"/>
              </a:rPr>
              <a:t>yr</a:t>
            </a:r>
            <a:r>
              <a:rPr lang="en-US" dirty="0">
                <a:latin typeface="Garamond" panose="02020404030301010803" pitchFamily="18" charset="0"/>
              </a:rPr>
              <a:t> sediment flow, we derived a spatially differentiated sedimentation rate of 3.1 mm/</a:t>
            </a:r>
            <a:r>
              <a:rPr lang="en-US" dirty="0" err="1">
                <a:latin typeface="Garamond" panose="02020404030301010803" pitchFamily="18" charset="0"/>
              </a:rPr>
              <a:t>yr</a:t>
            </a:r>
            <a:r>
              <a:rPr lang="en-US" dirty="0">
                <a:latin typeface="Garamond" panose="02020404030301010803" pitchFamily="18" charset="0"/>
              </a:rPr>
              <a:t> in the coastal area and 1.5 mm/</a:t>
            </a:r>
            <a:r>
              <a:rPr lang="en-US" dirty="0" err="1">
                <a:latin typeface="Garamond" panose="02020404030301010803" pitchFamily="18" charset="0"/>
              </a:rPr>
              <a:t>yr</a:t>
            </a:r>
            <a:r>
              <a:rPr lang="en-US" dirty="0">
                <a:latin typeface="Garamond" panose="02020404030301010803" pitchFamily="18" charset="0"/>
              </a:rPr>
              <a:t> elsewhere (Bhattacharya &amp; </a:t>
            </a:r>
            <a:r>
              <a:rPr lang="en-US" dirty="0" err="1">
                <a:latin typeface="Garamond" panose="02020404030301010803" pitchFamily="18" charset="0"/>
              </a:rPr>
              <a:t>Fraczek</a:t>
            </a:r>
            <a:r>
              <a:rPr lang="en-US" dirty="0">
                <a:latin typeface="Garamond" panose="02020404030301010803" pitchFamily="18" charset="0"/>
              </a:rPr>
              <a:t> 2011).   </a:t>
            </a:r>
            <a:br>
              <a:rPr lang="en-US" dirty="0">
                <a:latin typeface="Garamond" panose="02020404030301010803" pitchFamily="18" charset="0"/>
              </a:rPr>
            </a:br>
            <a:endParaRPr lang="en-US" dirty="0">
              <a:latin typeface="Garamond" panose="02020404030301010803" pitchFamily="18" charset="0"/>
            </a:endParaRPr>
          </a:p>
          <a:p>
            <a:pPr marL="0" indent="0">
              <a:buNone/>
            </a:pPr>
            <a:br>
              <a:rPr lang="en-US" dirty="0">
                <a:latin typeface="Garamond" panose="02020404030301010803" pitchFamily="18" charset="0"/>
              </a:rPr>
            </a:br>
            <a:r>
              <a:rPr lang="en-US" dirty="0">
                <a:latin typeface="Garamond" panose="02020404030301010803" pitchFamily="18" charset="0"/>
              </a:rPr>
              <a:t>The fluvial delta received 33 m of sediment over the last 9,000 years, i.e., 3.6 mm/yr. </a:t>
            </a:r>
          </a:p>
          <a:p>
            <a:pPr marL="0" indent="0">
              <a:buNone/>
            </a:pPr>
            <a:br>
              <a:rPr lang="en-US" dirty="0">
                <a:latin typeface="Garamond" panose="02020404030301010803" pitchFamily="18" charset="0"/>
              </a:rPr>
            </a:br>
            <a:br>
              <a:rPr lang="en-US" dirty="0">
                <a:latin typeface="Garamond" panose="02020404030301010803" pitchFamily="18" charset="0"/>
              </a:rPr>
            </a:br>
            <a:r>
              <a:rPr lang="en-US" dirty="0">
                <a:latin typeface="Garamond" panose="02020404030301010803" pitchFamily="18" charset="0"/>
              </a:rPr>
              <a:t>But, for the present, can these estimations be off, especially in the coastal regions, by a factor of 6 or 7? </a:t>
            </a:r>
          </a:p>
        </p:txBody>
      </p:sp>
      <p:sp>
        <p:nvSpPr>
          <p:cNvPr id="4" name="Footer Placeholder 3">
            <a:extLst>
              <a:ext uri="{FF2B5EF4-FFF2-40B4-BE49-F238E27FC236}">
                <a16:creationId xmlns:a16="http://schemas.microsoft.com/office/drawing/2014/main" id="{6CD1C2B3-5A1A-E966-6FF6-6676A8D5BCBC}"/>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3178752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22DD-60D8-C146-98C9-D12EDC5E82F9}"/>
              </a:ext>
            </a:extLst>
          </p:cNvPr>
          <p:cNvSpPr>
            <a:spLocks noGrp="1"/>
          </p:cNvSpPr>
          <p:nvPr>
            <p:ph type="title"/>
          </p:nvPr>
        </p:nvSpPr>
        <p:spPr>
          <a:xfrm>
            <a:off x="940594" y="571500"/>
            <a:ext cx="10310812" cy="614363"/>
          </a:xfrm>
        </p:spPr>
        <p:txBody>
          <a:bodyPr>
            <a:noAutofit/>
          </a:bodyPr>
          <a:lstStyle/>
          <a:p>
            <a:r>
              <a:rPr lang="en-US" sz="3600" dirty="0">
                <a:latin typeface="Garamond" panose="02020404030301010803" pitchFamily="18" charset="0"/>
              </a:rPr>
              <a:t>2 to 3 m sea-level rise : A simple model with nominal subsidence rates. 14% of the country is submerged.</a:t>
            </a:r>
          </a:p>
        </p:txBody>
      </p:sp>
      <p:pic>
        <p:nvPicPr>
          <p:cNvPr id="4" name="Content Placeholder 3" descr="delta_9_21_3">
            <a:extLst>
              <a:ext uri="{FF2B5EF4-FFF2-40B4-BE49-F238E27FC236}">
                <a16:creationId xmlns:a16="http://schemas.microsoft.com/office/drawing/2014/main" id="{D98AFEA7-7531-804F-98DF-0E9B8F14A82B}"/>
              </a:ext>
            </a:extLst>
          </p:cNvPr>
          <p:cNvPicPr>
            <a:picLocks/>
          </p:cNvPicPr>
          <p:nvPr/>
        </p:nvPicPr>
        <p:blipFill rotWithShape="1">
          <a:blip r:embed="rId2" cstate="print">
            <a:extLst>
              <a:ext uri="{BEBA8EAE-BF5A-486C-A8C5-ECC9F3942E4B}">
                <a14:imgProps xmlns:a14="http://schemas.microsoft.com/office/drawing/2010/main">
                  <a14:imgLayer r:embed="rId3">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t="2895" b="2894"/>
          <a:stretch/>
        </p:blipFill>
        <p:spPr bwMode="auto">
          <a:xfrm>
            <a:off x="2043114" y="1671637"/>
            <a:ext cx="7182822" cy="4768855"/>
          </a:xfrm>
          <a:prstGeom prst="rect">
            <a:avLst/>
          </a:prstGeom>
          <a:noFill/>
          <a:effectLst/>
          <a:extLst>
            <a:ext uri="{FAA26D3D-D897-4be2-8F04-BA451C77F1D7}">
              <ma14:placeholderFlag xmlns:lc="http://schemas.openxmlformats.org/drawingml/2006/lockedCanvas"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val="1"/>
            </a:ext>
          </a:extLst>
        </p:spPr>
      </p:pic>
      <p:sp>
        <p:nvSpPr>
          <p:cNvPr id="3" name="Footer Placeholder 2">
            <a:extLst>
              <a:ext uri="{FF2B5EF4-FFF2-40B4-BE49-F238E27FC236}">
                <a16:creationId xmlns:a16="http://schemas.microsoft.com/office/drawing/2014/main" id="{0407DBA9-B724-8265-6827-922A0890950E}"/>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4188350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F362B-3086-6743-AE09-4209FE1D5B8F}"/>
              </a:ext>
            </a:extLst>
          </p:cNvPr>
          <p:cNvSpPr>
            <a:spLocks noGrp="1"/>
          </p:cNvSpPr>
          <p:nvPr>
            <p:ph type="title"/>
          </p:nvPr>
        </p:nvSpPr>
        <p:spPr>
          <a:xfrm>
            <a:off x="838200" y="2696846"/>
            <a:ext cx="10515600" cy="877888"/>
          </a:xfrm>
        </p:spPr>
        <p:txBody>
          <a:bodyPr>
            <a:normAutofit fontScale="90000"/>
          </a:bodyPr>
          <a:lstStyle/>
          <a:p>
            <a:pPr algn="ctr"/>
            <a:r>
              <a:rPr lang="en-US" dirty="0">
                <a:solidFill>
                  <a:srgbClr val="7030A0"/>
                </a:solidFill>
                <a:latin typeface="Garamond" panose="02020404030301010803" pitchFamily="18" charset="0"/>
              </a:rPr>
              <a:t>But should we reassess our sedimentation rates?</a:t>
            </a:r>
          </a:p>
        </p:txBody>
      </p:sp>
      <p:sp>
        <p:nvSpPr>
          <p:cNvPr id="4" name="Footer Placeholder 3">
            <a:extLst>
              <a:ext uri="{FF2B5EF4-FFF2-40B4-BE49-F238E27FC236}">
                <a16:creationId xmlns:a16="http://schemas.microsoft.com/office/drawing/2014/main" id="{34C5F71F-4C36-1175-AC2E-30E08A7F7217}"/>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2269960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6763D-7B07-B5B3-453C-AF4437EB05AC}"/>
              </a:ext>
            </a:extLst>
          </p:cNvPr>
          <p:cNvSpPr>
            <a:spLocks noGrp="1"/>
          </p:cNvSpPr>
          <p:nvPr>
            <p:ph type="title"/>
          </p:nvPr>
        </p:nvSpPr>
        <p:spPr>
          <a:xfrm>
            <a:off x="838200" y="227965"/>
            <a:ext cx="10515600" cy="2392679"/>
          </a:xfrm>
        </p:spPr>
        <p:txBody>
          <a:bodyPr>
            <a:normAutofit/>
          </a:bodyPr>
          <a:lstStyle/>
          <a:p>
            <a:r>
              <a:rPr lang="en-US" sz="2800" b="1" dirty="0">
                <a:solidFill>
                  <a:srgbClr val="C00000"/>
                </a:solidFill>
                <a:latin typeface="Garamond" panose="02020404030301010803" pitchFamily="18" charset="0"/>
              </a:rPr>
              <a:t>Sufficient confusion remains with respect to the amount of sediment flow.</a:t>
            </a:r>
            <a:br>
              <a:rPr lang="en-US" sz="2400" b="1" dirty="0">
                <a:effectLst/>
                <a:latin typeface="Garamond" panose="02020404030301010803" pitchFamily="18" charset="0"/>
              </a:rPr>
            </a:br>
            <a:r>
              <a:rPr lang="en-US" sz="2400" b="1" dirty="0">
                <a:effectLst/>
                <a:latin typeface="Garamond" panose="02020404030301010803" pitchFamily="18" charset="0"/>
              </a:rPr>
              <a:t>WARPO/BUET - Research on Sediment Distribution and Management in South-West Region of Bangladesh (2020)</a:t>
            </a:r>
            <a:endParaRPr lang="en-US" sz="2400" dirty="0">
              <a:latin typeface="Garamond" panose="02020404030301010803" pitchFamily="18" charset="0"/>
            </a:endParaRPr>
          </a:p>
        </p:txBody>
      </p:sp>
      <p:pic>
        <p:nvPicPr>
          <p:cNvPr id="6" name="Content Placeholder 5">
            <a:extLst>
              <a:ext uri="{FF2B5EF4-FFF2-40B4-BE49-F238E27FC236}">
                <a16:creationId xmlns:a16="http://schemas.microsoft.com/office/drawing/2014/main" id="{36D6A194-9490-CA77-36FB-26F2305F7D88}"/>
              </a:ext>
            </a:extLst>
          </p:cNvPr>
          <p:cNvPicPr>
            <a:picLocks noGrp="1" noChangeAspect="1"/>
          </p:cNvPicPr>
          <p:nvPr>
            <p:ph idx="1"/>
          </p:nvPr>
        </p:nvPicPr>
        <p:blipFill>
          <a:blip r:embed="rId2"/>
          <a:stretch>
            <a:fillRect/>
          </a:stretch>
        </p:blipFill>
        <p:spPr>
          <a:xfrm>
            <a:off x="662701" y="2301240"/>
            <a:ext cx="11102579" cy="4011011"/>
          </a:xfrm>
        </p:spPr>
      </p:pic>
      <p:sp>
        <p:nvSpPr>
          <p:cNvPr id="4" name="Footer Placeholder 3">
            <a:extLst>
              <a:ext uri="{FF2B5EF4-FFF2-40B4-BE49-F238E27FC236}">
                <a16:creationId xmlns:a16="http://schemas.microsoft.com/office/drawing/2014/main" id="{BDC7BBD4-91F2-0F8B-D54D-585774BF413D}"/>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69596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8B6B9-041B-202E-9CB4-39569926730B}"/>
              </a:ext>
            </a:extLst>
          </p:cNvPr>
          <p:cNvSpPr>
            <a:spLocks noGrp="1"/>
          </p:cNvSpPr>
          <p:nvPr>
            <p:ph type="title"/>
          </p:nvPr>
        </p:nvSpPr>
        <p:spPr>
          <a:xfrm>
            <a:off x="838200" y="365125"/>
            <a:ext cx="10515600" cy="1036955"/>
          </a:xfrm>
        </p:spPr>
        <p:txBody>
          <a:bodyPr>
            <a:normAutofit/>
          </a:bodyPr>
          <a:lstStyle/>
          <a:p>
            <a:r>
              <a:rPr lang="en-US" dirty="0">
                <a:solidFill>
                  <a:srgbClr val="7030A0"/>
                </a:solidFill>
                <a:latin typeface="Garamond" panose="02020404030301010803" pitchFamily="18" charset="0"/>
              </a:rPr>
              <a:t>Premise:</a:t>
            </a:r>
          </a:p>
        </p:txBody>
      </p:sp>
      <p:sp>
        <p:nvSpPr>
          <p:cNvPr id="3" name="Content Placeholder 2">
            <a:extLst>
              <a:ext uri="{FF2B5EF4-FFF2-40B4-BE49-F238E27FC236}">
                <a16:creationId xmlns:a16="http://schemas.microsoft.com/office/drawing/2014/main" id="{53785620-734C-FDC4-BF53-20DF78687C79}"/>
              </a:ext>
            </a:extLst>
          </p:cNvPr>
          <p:cNvSpPr>
            <a:spLocks noGrp="1"/>
          </p:cNvSpPr>
          <p:nvPr>
            <p:ph idx="1"/>
          </p:nvPr>
        </p:nvSpPr>
        <p:spPr>
          <a:xfrm>
            <a:off x="838200" y="1402080"/>
            <a:ext cx="10515600" cy="4774883"/>
          </a:xfrm>
        </p:spPr>
        <p:txBody>
          <a:bodyPr>
            <a:normAutofit fontScale="92500" lnSpcReduction="10000"/>
          </a:bodyPr>
          <a:lstStyle/>
          <a:p>
            <a:r>
              <a:rPr lang="en-US" dirty="0">
                <a:latin typeface="Garamond" panose="02020404030301010803" pitchFamily="18" charset="0"/>
              </a:rPr>
              <a:t>Sedimentation rates </a:t>
            </a:r>
            <a:r>
              <a:rPr lang="en-US" dirty="0">
                <a:effectLst/>
                <a:latin typeface="Garamond" panose="02020404030301010803" pitchFamily="18" charset="0"/>
              </a:rPr>
              <a:t>in the Sundarbans and the fluvial delta exceed rates of relative sea-level rise (RSLR) and balances rates of RSLR augmented from tide range amplification. </a:t>
            </a:r>
            <a:r>
              <a:rPr lang="en-US" dirty="0">
                <a:latin typeface="Garamond" panose="02020404030301010803" pitchFamily="18" charset="0"/>
              </a:rPr>
              <a:t>It seems</a:t>
            </a:r>
            <a:r>
              <a:rPr lang="en-US" dirty="0">
                <a:effectLst/>
                <a:latin typeface="Garamond" panose="02020404030301010803" pitchFamily="18" charset="0"/>
              </a:rPr>
              <a:t> the coastal areas are adapting to human-induced environmental change.</a:t>
            </a:r>
            <a:br>
              <a:rPr lang="en-US" dirty="0">
                <a:effectLst/>
                <a:latin typeface="Garamond" panose="02020404030301010803" pitchFamily="18" charset="0"/>
              </a:rPr>
            </a:br>
            <a:br>
              <a:rPr lang="en-US" dirty="0">
                <a:effectLst/>
                <a:latin typeface="Garamond" panose="02020404030301010803" pitchFamily="18" charset="0"/>
              </a:rPr>
            </a:br>
            <a:endParaRPr lang="en-US" dirty="0">
              <a:effectLst/>
              <a:latin typeface="Garamond" panose="02020404030301010803" pitchFamily="18" charset="0"/>
            </a:endParaRPr>
          </a:p>
          <a:p>
            <a:r>
              <a:rPr lang="en-US" dirty="0">
                <a:latin typeface="Garamond" panose="02020404030301010803" pitchFamily="18" charset="0"/>
              </a:rPr>
              <a:t>Does these rates commensurate with what we understand about the yearly sediment flow through the Bengal Basin? </a:t>
            </a:r>
            <a:r>
              <a:rPr lang="en-US" dirty="0">
                <a:effectLst/>
                <a:latin typeface="Garamond" panose="02020404030301010803" pitchFamily="18" charset="0"/>
              </a:rPr>
              <a:t> </a:t>
            </a:r>
            <a:br>
              <a:rPr lang="en-US" dirty="0">
                <a:effectLst/>
                <a:latin typeface="Garamond" panose="02020404030301010803" pitchFamily="18" charset="0"/>
              </a:rPr>
            </a:br>
            <a:br>
              <a:rPr lang="en-US" dirty="0">
                <a:effectLst/>
                <a:latin typeface="Garamond" panose="02020404030301010803" pitchFamily="18" charset="0"/>
              </a:rPr>
            </a:br>
            <a:endParaRPr lang="en-US" dirty="0">
              <a:effectLst/>
              <a:latin typeface="Garamond" panose="02020404030301010803" pitchFamily="18" charset="0"/>
            </a:endParaRPr>
          </a:p>
          <a:p>
            <a:r>
              <a:rPr lang="en-US" dirty="0">
                <a:latin typeface="Garamond" panose="02020404030301010803" pitchFamily="18" charset="0"/>
              </a:rPr>
              <a:t>To maintain this balance </a:t>
            </a:r>
            <a:r>
              <a:rPr lang="en-US" dirty="0">
                <a:effectLst/>
                <a:latin typeface="Garamond" panose="02020404030301010803" pitchFamily="18" charset="0"/>
              </a:rPr>
              <a:t>future sediment supply needs to be unimpeded. </a:t>
            </a:r>
            <a:endParaRPr lang="en-US" dirty="0">
              <a:latin typeface="Garamond" panose="02020404030301010803" pitchFamily="18" charset="0"/>
            </a:endParaRPr>
          </a:p>
          <a:p>
            <a:pPr marL="0" indent="0">
              <a:buNone/>
            </a:pPr>
            <a:br>
              <a:rPr lang="en-US" dirty="0">
                <a:latin typeface="Garamond" panose="02020404030301010803" pitchFamily="18" charset="0"/>
              </a:rPr>
            </a:br>
            <a:endParaRPr lang="en-US" dirty="0">
              <a:latin typeface="Garamond" panose="02020404030301010803" pitchFamily="18" charset="0"/>
            </a:endParaRPr>
          </a:p>
        </p:txBody>
      </p:sp>
      <p:sp>
        <p:nvSpPr>
          <p:cNvPr id="4" name="Footer Placeholder 3">
            <a:extLst>
              <a:ext uri="{FF2B5EF4-FFF2-40B4-BE49-F238E27FC236}">
                <a16:creationId xmlns:a16="http://schemas.microsoft.com/office/drawing/2014/main" id="{7ACE5F8A-43D9-5E98-675B-2981D6BA5430}"/>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2296293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1B5258-8654-D949-9D08-7277DED83A3D}"/>
              </a:ext>
            </a:extLst>
          </p:cNvPr>
          <p:cNvSpPr>
            <a:spLocks noGrp="1"/>
          </p:cNvSpPr>
          <p:nvPr>
            <p:ph idx="1"/>
          </p:nvPr>
        </p:nvSpPr>
        <p:spPr>
          <a:xfrm>
            <a:off x="838200" y="1754188"/>
            <a:ext cx="10515600" cy="4351338"/>
          </a:xfrm>
        </p:spPr>
        <p:txBody>
          <a:bodyPr/>
          <a:lstStyle/>
          <a:p>
            <a:pPr marL="0" indent="0" algn="ctr">
              <a:buNone/>
            </a:pPr>
            <a:r>
              <a:rPr lang="en-US" sz="3200" dirty="0">
                <a:latin typeface="Garamond" panose="02020404030301010803" pitchFamily="18" charset="0"/>
              </a:rPr>
              <a:t>Allison &amp; </a:t>
            </a:r>
            <a:r>
              <a:rPr lang="en-US" sz="3200" dirty="0" err="1">
                <a:latin typeface="Garamond" panose="02020404030301010803" pitchFamily="18" charset="0"/>
              </a:rPr>
              <a:t>Kepple</a:t>
            </a:r>
            <a:r>
              <a:rPr lang="en-US" sz="3200" dirty="0">
                <a:latin typeface="Garamond" panose="02020404030301010803" pitchFamily="18" charset="0"/>
              </a:rPr>
              <a:t> (2001)</a:t>
            </a:r>
            <a:br>
              <a:rPr lang="en-US" dirty="0">
                <a:latin typeface="Garamond" panose="02020404030301010803" pitchFamily="18" charset="0"/>
              </a:rPr>
            </a:br>
            <a:endParaRPr lang="en-US" dirty="0">
              <a:latin typeface="Garamond" panose="02020404030301010803" pitchFamily="18" charset="0"/>
            </a:endParaRPr>
          </a:p>
          <a:p>
            <a:pPr marL="0" indent="0">
              <a:buNone/>
            </a:pPr>
            <a:r>
              <a:rPr lang="en-US" dirty="0">
                <a:latin typeface="Garamond" panose="02020404030301010803" pitchFamily="18" charset="0"/>
              </a:rPr>
              <a:t>Based on </a:t>
            </a:r>
            <a:r>
              <a:rPr lang="en-US" dirty="0" err="1">
                <a:latin typeface="Garamond" panose="02020404030301010803" pitchFamily="18" charset="0"/>
              </a:rPr>
              <a:t>vibracores</a:t>
            </a:r>
            <a:r>
              <a:rPr lang="en-US" dirty="0">
                <a:latin typeface="Garamond" panose="02020404030301010803" pitchFamily="18" charset="0"/>
              </a:rPr>
              <a:t> and auger samples collected from the lower tidal delta plain, estimated an accumulation rate of </a:t>
            </a:r>
            <a:r>
              <a:rPr lang="en-US" b="1" dirty="0">
                <a:latin typeface="Garamond" panose="02020404030301010803" pitchFamily="18" charset="0"/>
              </a:rPr>
              <a:t>1.1 cm/yr</a:t>
            </a:r>
            <a:r>
              <a:rPr lang="en-US" dirty="0">
                <a:latin typeface="Garamond" panose="02020404030301010803" pitchFamily="18" charset="0"/>
              </a:rPr>
              <a:t>.</a:t>
            </a:r>
          </a:p>
        </p:txBody>
      </p:sp>
      <p:sp>
        <p:nvSpPr>
          <p:cNvPr id="4" name="Footer Placeholder 3">
            <a:extLst>
              <a:ext uri="{FF2B5EF4-FFF2-40B4-BE49-F238E27FC236}">
                <a16:creationId xmlns:a16="http://schemas.microsoft.com/office/drawing/2014/main" id="{F68E4B1A-DF91-8E01-2241-F09A3E6CA40C}"/>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531397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7A421-6C70-443E-4BA9-9DCAB6DACBE2}"/>
              </a:ext>
            </a:extLst>
          </p:cNvPr>
          <p:cNvSpPr>
            <a:spLocks noGrp="1"/>
          </p:cNvSpPr>
          <p:nvPr>
            <p:ph type="title"/>
          </p:nvPr>
        </p:nvSpPr>
        <p:spPr>
          <a:xfrm>
            <a:off x="949712" y="1447798"/>
            <a:ext cx="10515600" cy="922339"/>
          </a:xfrm>
        </p:spPr>
        <p:txBody>
          <a:bodyPr>
            <a:normAutofit fontScale="90000"/>
          </a:bodyPr>
          <a:lstStyle/>
          <a:p>
            <a:br>
              <a:rPr lang="en-US" sz="3100" dirty="0">
                <a:solidFill>
                  <a:srgbClr val="C00000"/>
                </a:solidFill>
              </a:rPr>
            </a:br>
            <a:br>
              <a:rPr lang="en-US" sz="3100" dirty="0">
                <a:solidFill>
                  <a:srgbClr val="C00000"/>
                </a:solidFill>
              </a:rPr>
            </a:br>
            <a:r>
              <a:rPr lang="en-US" sz="3100" dirty="0" err="1">
                <a:solidFill>
                  <a:srgbClr val="002060"/>
                </a:solidFill>
              </a:rPr>
              <a:t>Bomer</a:t>
            </a:r>
            <a:r>
              <a:rPr lang="en-US" sz="3100" dirty="0">
                <a:solidFill>
                  <a:srgbClr val="002060"/>
                </a:solidFill>
              </a:rPr>
              <a:t> et al. (2020) </a:t>
            </a:r>
            <a:r>
              <a:rPr lang="en-US" sz="2700" dirty="0">
                <a:solidFill>
                  <a:srgbClr val="002060"/>
                </a:solidFill>
                <a:effectLst/>
                <a:latin typeface="CharisSIL"/>
              </a:rPr>
              <a:t>Catena 187 104312</a:t>
            </a:r>
            <a:br>
              <a:rPr lang="en-US" sz="3100" dirty="0">
                <a:solidFill>
                  <a:srgbClr val="C00000"/>
                </a:solidFill>
                <a:effectLst/>
                <a:latin typeface="CharisSIL"/>
              </a:rPr>
            </a:br>
            <a:r>
              <a:rPr lang="en-US" sz="3100" dirty="0">
                <a:solidFill>
                  <a:srgbClr val="002060"/>
                </a:solidFill>
                <a:effectLst/>
                <a:latin typeface="CharisSIL"/>
              </a:rPr>
              <a:t>Sundarbans study </a:t>
            </a:r>
            <a:br>
              <a:rPr lang="en-US" dirty="0"/>
            </a:br>
            <a:br>
              <a:rPr lang="en-US" dirty="0"/>
            </a:br>
            <a:endParaRPr lang="en-US" sz="3100" dirty="0">
              <a:solidFill>
                <a:srgbClr val="7030A0"/>
              </a:solidFill>
            </a:endParaRPr>
          </a:p>
        </p:txBody>
      </p:sp>
      <p:sp>
        <p:nvSpPr>
          <p:cNvPr id="3" name="Content Placeholder 2">
            <a:extLst>
              <a:ext uri="{FF2B5EF4-FFF2-40B4-BE49-F238E27FC236}">
                <a16:creationId xmlns:a16="http://schemas.microsoft.com/office/drawing/2014/main" id="{CA62093A-8F10-4BBA-E1B2-B95A1CEA10F6}"/>
              </a:ext>
            </a:extLst>
          </p:cNvPr>
          <p:cNvSpPr>
            <a:spLocks noGrp="1"/>
          </p:cNvSpPr>
          <p:nvPr>
            <p:ph idx="1"/>
          </p:nvPr>
        </p:nvSpPr>
        <p:spPr>
          <a:xfrm>
            <a:off x="704386" y="2840386"/>
            <a:ext cx="10515600" cy="4351338"/>
          </a:xfrm>
        </p:spPr>
        <p:txBody>
          <a:bodyPr/>
          <a:lstStyle/>
          <a:p>
            <a:pPr marL="0" indent="0">
              <a:buNone/>
            </a:pPr>
            <a:r>
              <a:rPr lang="en-US" b="1" dirty="0">
                <a:solidFill>
                  <a:srgbClr val="002060"/>
                </a:solidFill>
                <a:effectLst/>
                <a:latin typeface="AdvOT596495f2"/>
                <a:ea typeface="Times New Roman" panose="02020603050405020304" pitchFamily="18" charset="0"/>
              </a:rPr>
              <a:t>Elevation gain: </a:t>
            </a:r>
            <a:br>
              <a:rPr lang="en-US" dirty="0">
                <a:effectLst/>
                <a:latin typeface="AdvOT596495f2"/>
                <a:ea typeface="Times New Roman" panose="02020603050405020304" pitchFamily="18" charset="0"/>
              </a:rPr>
            </a:br>
            <a:r>
              <a:rPr lang="en-US" dirty="0">
                <a:effectLst/>
                <a:latin typeface="AdvOT596495f2"/>
                <a:ea typeface="Times New Roman" panose="02020603050405020304" pitchFamily="18" charset="0"/>
              </a:rPr>
              <a:t>in the natural streambank </a:t>
            </a:r>
            <a:r>
              <a:rPr lang="en-US" b="1" dirty="0">
                <a:solidFill>
                  <a:srgbClr val="C00000"/>
                </a:solidFill>
                <a:effectLst/>
                <a:latin typeface="AdvOT596495f2"/>
                <a:ea typeface="Times New Roman" panose="02020603050405020304" pitchFamily="18" charset="0"/>
              </a:rPr>
              <a:t>2.16 ± 0.26 cm yr</a:t>
            </a:r>
            <a:r>
              <a:rPr lang="en-US" b="1" baseline="30000" dirty="0">
                <a:solidFill>
                  <a:srgbClr val="C00000"/>
                </a:solidFill>
                <a:effectLst/>
                <a:latin typeface="AdvOT596495f2+22"/>
                <a:ea typeface="Times New Roman" panose="02020603050405020304" pitchFamily="18" charset="0"/>
              </a:rPr>
              <a:t>−</a:t>
            </a:r>
            <a:r>
              <a:rPr lang="en-US" b="1" baseline="30000" dirty="0">
                <a:solidFill>
                  <a:srgbClr val="C00000"/>
                </a:solidFill>
                <a:effectLst/>
                <a:latin typeface="AdvOT596495f2"/>
                <a:ea typeface="Times New Roman" panose="02020603050405020304" pitchFamily="18" charset="0"/>
              </a:rPr>
              <a:t>1</a:t>
            </a:r>
            <a:r>
              <a:rPr lang="en-US" b="1" dirty="0">
                <a:solidFill>
                  <a:srgbClr val="C00000"/>
                </a:solidFill>
                <a:effectLst/>
                <a:latin typeface="AdvOT596495f2"/>
                <a:ea typeface="Times New Roman" panose="02020603050405020304" pitchFamily="18" charset="0"/>
              </a:rPr>
              <a:t> </a:t>
            </a:r>
            <a:br>
              <a:rPr lang="en-US" dirty="0">
                <a:effectLst/>
                <a:latin typeface="AdvOT596495f2"/>
                <a:ea typeface="Times New Roman" panose="02020603050405020304" pitchFamily="18" charset="0"/>
              </a:rPr>
            </a:br>
            <a:br>
              <a:rPr lang="en-US" dirty="0">
                <a:effectLst/>
                <a:latin typeface="AdvOT596495f2"/>
                <a:ea typeface="Times New Roman" panose="02020603050405020304" pitchFamily="18" charset="0"/>
              </a:rPr>
            </a:br>
            <a:r>
              <a:rPr lang="en-US" dirty="0">
                <a:effectLst/>
                <a:latin typeface="AdvOT596495f2"/>
                <a:ea typeface="Times New Roman" panose="02020603050405020304" pitchFamily="18" charset="0"/>
              </a:rPr>
              <a:t>in interior of the mangrove forest </a:t>
            </a:r>
            <a:r>
              <a:rPr lang="en-US" b="1" dirty="0">
                <a:solidFill>
                  <a:srgbClr val="C00000"/>
                </a:solidFill>
                <a:effectLst/>
                <a:latin typeface="AdvOT596495f2"/>
                <a:ea typeface="Times New Roman" panose="02020603050405020304" pitchFamily="18" charset="0"/>
              </a:rPr>
              <a:t>1.32 ± 0.17 cm yr</a:t>
            </a:r>
            <a:r>
              <a:rPr lang="en-US" b="1" baseline="30000" dirty="0">
                <a:solidFill>
                  <a:srgbClr val="C00000"/>
                </a:solidFill>
                <a:effectLst/>
                <a:latin typeface="AdvOT596495f2"/>
                <a:ea typeface="Times New Roman" panose="02020603050405020304" pitchFamily="18" charset="0"/>
              </a:rPr>
              <a:t>-1</a:t>
            </a:r>
            <a:r>
              <a:rPr lang="en-US" b="1" dirty="0">
                <a:solidFill>
                  <a:srgbClr val="C00000"/>
                </a:solidFill>
                <a:effectLst/>
                <a:latin typeface="AdvOT596495f2"/>
                <a:ea typeface="Times New Roman" panose="02020603050405020304" pitchFamily="18" charset="0"/>
              </a:rPr>
              <a:t> </a:t>
            </a:r>
            <a:br>
              <a:rPr lang="en-US" dirty="0">
                <a:effectLst/>
                <a:latin typeface="AdvOT596495f2"/>
                <a:ea typeface="Times New Roman" panose="02020603050405020304" pitchFamily="18" charset="0"/>
              </a:rPr>
            </a:br>
            <a:br>
              <a:rPr lang="en-US" dirty="0">
                <a:effectLst/>
                <a:latin typeface="AdvOT596495f2"/>
                <a:ea typeface="Times New Roman" panose="02020603050405020304" pitchFamily="18" charset="0"/>
              </a:rPr>
            </a:br>
            <a:r>
              <a:rPr lang="en-US" dirty="0">
                <a:effectLst/>
                <a:latin typeface="AdvOT596495f2"/>
                <a:ea typeface="Times New Roman" panose="02020603050405020304" pitchFamily="18" charset="0"/>
              </a:rPr>
              <a:t>These rates of elevation gain exceed that of </a:t>
            </a:r>
            <a:br>
              <a:rPr lang="en-US" dirty="0">
                <a:effectLst/>
                <a:latin typeface="AdvOT596495f2"/>
                <a:ea typeface="Times New Roman" panose="02020603050405020304" pitchFamily="18" charset="0"/>
              </a:rPr>
            </a:br>
            <a:r>
              <a:rPr lang="en-US" b="1" dirty="0">
                <a:solidFill>
                  <a:srgbClr val="002060"/>
                </a:solidFill>
                <a:effectLst/>
                <a:latin typeface="AdvOT596495f2"/>
                <a:ea typeface="Times New Roman" panose="02020603050405020304" pitchFamily="18" charset="0"/>
              </a:rPr>
              <a:t>Relative sea-level rise (0.9 cm yr</a:t>
            </a:r>
            <a:r>
              <a:rPr lang="en-US" b="1" baseline="30000" dirty="0">
                <a:solidFill>
                  <a:srgbClr val="002060"/>
                </a:solidFill>
                <a:effectLst/>
                <a:latin typeface="AdvOT596495f2+22"/>
                <a:ea typeface="Times New Roman" panose="02020603050405020304" pitchFamily="18" charset="0"/>
              </a:rPr>
              <a:t>−</a:t>
            </a:r>
            <a:r>
              <a:rPr lang="en-US" b="1" baseline="30000" dirty="0">
                <a:solidFill>
                  <a:srgbClr val="002060"/>
                </a:solidFill>
                <a:effectLst/>
                <a:latin typeface="AdvOT596495f2"/>
                <a:ea typeface="Times New Roman" panose="02020603050405020304" pitchFamily="18" charset="0"/>
              </a:rPr>
              <a:t>1</a:t>
            </a:r>
            <a:r>
              <a:rPr lang="en-US" b="1" dirty="0">
                <a:solidFill>
                  <a:srgbClr val="002060"/>
                </a:solidFill>
                <a:effectLst/>
                <a:latin typeface="AdvOT596495f2"/>
                <a:ea typeface="Times New Roman" panose="02020603050405020304" pitchFamily="18" charset="0"/>
              </a:rPr>
              <a:t>) </a:t>
            </a:r>
            <a:br>
              <a:rPr lang="en-US" dirty="0">
                <a:effectLst/>
                <a:latin typeface="AdvOT596495f2"/>
                <a:ea typeface="Times New Roman" panose="02020603050405020304" pitchFamily="18" charset="0"/>
              </a:rPr>
            </a:br>
            <a:r>
              <a:rPr lang="en-US" dirty="0">
                <a:effectLst/>
                <a:latin typeface="AdvOT596495f2"/>
                <a:ea typeface="Times New Roman" panose="02020603050405020304" pitchFamily="18" charset="0"/>
              </a:rPr>
              <a:t>and more closely follow the range of </a:t>
            </a:r>
            <a:br>
              <a:rPr lang="en-US" dirty="0">
                <a:effectLst/>
                <a:latin typeface="AdvOT596495f2"/>
                <a:ea typeface="Times New Roman" panose="02020603050405020304" pitchFamily="18" charset="0"/>
              </a:rPr>
            </a:br>
            <a:r>
              <a:rPr lang="en-US" b="1" dirty="0">
                <a:solidFill>
                  <a:srgbClr val="002060"/>
                </a:solidFill>
                <a:latin typeface="AdvOT596495f2"/>
                <a:ea typeface="Times New Roman" panose="02020603050405020304" pitchFamily="18" charset="0"/>
              </a:rPr>
              <a:t>E</a:t>
            </a:r>
            <a:r>
              <a:rPr lang="en-US" b="1" dirty="0">
                <a:solidFill>
                  <a:srgbClr val="002060"/>
                </a:solidFill>
                <a:effectLst/>
                <a:latin typeface="AdvOT596495f2+fb"/>
                <a:ea typeface="Times New Roman" panose="02020603050405020304" pitchFamily="18" charset="0"/>
              </a:rPr>
              <a:t>ff</a:t>
            </a:r>
            <a:r>
              <a:rPr lang="en-US" b="1" dirty="0">
                <a:solidFill>
                  <a:srgbClr val="002060"/>
                </a:solidFill>
                <a:effectLst/>
                <a:latin typeface="AdvOT596495f2"/>
                <a:ea typeface="Times New Roman" panose="02020603050405020304" pitchFamily="18" charset="0"/>
              </a:rPr>
              <a:t>ective sea-level rise 1.2</a:t>
            </a:r>
            <a:r>
              <a:rPr lang="en-US" b="1" dirty="0">
                <a:solidFill>
                  <a:srgbClr val="002060"/>
                </a:solidFill>
                <a:effectLst/>
                <a:latin typeface="AdvOT596495f2+20"/>
                <a:ea typeface="Times New Roman" panose="02020603050405020304" pitchFamily="18" charset="0"/>
              </a:rPr>
              <a:t>–</a:t>
            </a:r>
            <a:r>
              <a:rPr lang="en-US" b="1" dirty="0">
                <a:solidFill>
                  <a:srgbClr val="002060"/>
                </a:solidFill>
                <a:effectLst/>
                <a:latin typeface="AdvOT596495f2"/>
                <a:ea typeface="Times New Roman" panose="02020603050405020304" pitchFamily="18" charset="0"/>
              </a:rPr>
              <a:t>1.6 cm yr</a:t>
            </a:r>
            <a:r>
              <a:rPr lang="en-US" b="1" baseline="30000" dirty="0">
                <a:solidFill>
                  <a:srgbClr val="002060"/>
                </a:solidFill>
                <a:effectLst/>
                <a:latin typeface="AdvOT596495f2+22"/>
                <a:ea typeface="Times New Roman" panose="02020603050405020304" pitchFamily="18" charset="0"/>
              </a:rPr>
              <a:t>−</a:t>
            </a:r>
            <a:r>
              <a:rPr lang="en-US" b="1" baseline="30000" dirty="0">
                <a:solidFill>
                  <a:srgbClr val="002060"/>
                </a:solidFill>
                <a:effectLst/>
                <a:latin typeface="AdvOT596495f2"/>
                <a:ea typeface="Times New Roman" panose="02020603050405020304" pitchFamily="18" charset="0"/>
              </a:rPr>
              <a:t>1</a:t>
            </a:r>
            <a:endParaRPr lang="en-US" b="1" baseline="30000" dirty="0">
              <a:solidFill>
                <a:srgbClr val="002060"/>
              </a:solidFill>
              <a:effectLst/>
              <a:latin typeface="Times New Roman" panose="02020603050405020304" pitchFamily="18" charset="0"/>
              <a:ea typeface="Times New Roman" panose="02020603050405020304" pitchFamily="18" charset="0"/>
            </a:endParaRPr>
          </a:p>
          <a:p>
            <a:pPr marL="0" marR="0" indent="0">
              <a:buNone/>
            </a:pPr>
            <a:endParaRPr lang="en-US" dirty="0">
              <a:effectLst/>
              <a:latin typeface="Times New Roman" panose="02020603050405020304" pitchFamily="18" charset="0"/>
              <a:ea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878D232A-4D20-805E-44B8-526386AE73C2}"/>
              </a:ext>
            </a:extLst>
          </p:cNvPr>
          <p:cNvSpPr>
            <a:spLocks noGrp="1"/>
          </p:cNvSpPr>
          <p:nvPr>
            <p:ph type="ftr" sz="quarter" idx="11"/>
          </p:nvPr>
        </p:nvSpPr>
        <p:spPr/>
        <p:txBody>
          <a:bodyPr/>
          <a:lstStyle/>
          <a:p>
            <a:r>
              <a:rPr lang="en-US"/>
              <a:t>BEN Webinar October 29 2022</a:t>
            </a:r>
          </a:p>
        </p:txBody>
      </p:sp>
      <p:pic>
        <p:nvPicPr>
          <p:cNvPr id="7" name="Picture 6">
            <a:extLst>
              <a:ext uri="{FF2B5EF4-FFF2-40B4-BE49-F238E27FC236}">
                <a16:creationId xmlns:a16="http://schemas.microsoft.com/office/drawing/2014/main" id="{65138778-D17C-D282-F56C-FFA640DA14E7}"/>
              </a:ext>
            </a:extLst>
          </p:cNvPr>
          <p:cNvPicPr>
            <a:picLocks noChangeAspect="1"/>
          </p:cNvPicPr>
          <p:nvPr/>
        </p:nvPicPr>
        <p:blipFill>
          <a:blip r:embed="rId2"/>
          <a:stretch>
            <a:fillRect/>
          </a:stretch>
        </p:blipFill>
        <p:spPr>
          <a:xfrm>
            <a:off x="7677534" y="266837"/>
            <a:ext cx="4514466" cy="3284260"/>
          </a:xfrm>
          <a:prstGeom prst="rect">
            <a:avLst/>
          </a:prstGeom>
        </p:spPr>
      </p:pic>
    </p:spTree>
    <p:extLst>
      <p:ext uri="{BB962C8B-B14F-4D97-AF65-F5344CB8AC3E}">
        <p14:creationId xmlns:p14="http://schemas.microsoft.com/office/powerpoint/2010/main" val="600772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0F4DB-D934-A261-C424-0F5475B32C3F}"/>
              </a:ext>
            </a:extLst>
          </p:cNvPr>
          <p:cNvSpPr>
            <a:spLocks noGrp="1"/>
          </p:cNvSpPr>
          <p:nvPr>
            <p:ph type="title"/>
          </p:nvPr>
        </p:nvSpPr>
        <p:spPr>
          <a:xfrm>
            <a:off x="838200" y="181128"/>
            <a:ext cx="10515600" cy="2528617"/>
          </a:xfrm>
        </p:spPr>
        <p:txBody>
          <a:bodyPr>
            <a:noAutofit/>
          </a:bodyPr>
          <a:lstStyle/>
          <a:p>
            <a:r>
              <a:rPr lang="en-US" sz="2400" b="1" dirty="0">
                <a:solidFill>
                  <a:srgbClr val="C00000"/>
                </a:solidFill>
                <a:latin typeface="Garamond" panose="02020404030301010803" pitchFamily="18" charset="0"/>
              </a:rPr>
              <a:t>S</a:t>
            </a:r>
            <a:r>
              <a:rPr lang="en-US" sz="2400" b="1" dirty="0">
                <a:solidFill>
                  <a:srgbClr val="C00000"/>
                </a:solidFill>
                <a:effectLst/>
                <a:latin typeface="Garamond" panose="02020404030301010803" pitchFamily="18" charset="0"/>
              </a:rPr>
              <a:t>urface elevation change compared to sea-level rise </a:t>
            </a:r>
            <a:br>
              <a:rPr lang="en-US" sz="2400" b="1" dirty="0">
                <a:solidFill>
                  <a:srgbClr val="C00000"/>
                </a:solidFill>
                <a:effectLst/>
                <a:latin typeface="Garamond" panose="02020404030301010803" pitchFamily="18" charset="0"/>
              </a:rPr>
            </a:br>
            <a:r>
              <a:rPr lang="en-US" sz="2000" b="1" dirty="0">
                <a:solidFill>
                  <a:srgbClr val="C00000"/>
                </a:solidFill>
                <a:effectLst/>
                <a:latin typeface="Garamond" panose="02020404030301010803" pitchFamily="18" charset="0"/>
              </a:rPr>
              <a:t>(x-axis 2014 – 2019) D – Dry M - Monsoon</a:t>
            </a:r>
            <a:br>
              <a:rPr lang="en-US" sz="2000" dirty="0">
                <a:effectLst/>
                <a:latin typeface="Garamond" panose="02020404030301010803" pitchFamily="18" charset="0"/>
              </a:rPr>
            </a:br>
            <a:br>
              <a:rPr lang="en-US" sz="2000" dirty="0">
                <a:effectLst/>
                <a:latin typeface="Garamond" panose="02020404030301010803" pitchFamily="18" charset="0"/>
              </a:rPr>
            </a:br>
            <a:r>
              <a:rPr lang="en-US" sz="2000" b="1" dirty="0">
                <a:solidFill>
                  <a:srgbClr val="C00000"/>
                </a:solidFill>
                <a:effectLst/>
                <a:latin typeface="Garamond" panose="02020404030301010803" pitchFamily="18" charset="0"/>
              </a:rPr>
              <a:t>RSLR</a:t>
            </a:r>
            <a:r>
              <a:rPr lang="en-US" sz="2000" dirty="0">
                <a:effectLst/>
                <a:latin typeface="Garamond" panose="02020404030301010803" pitchFamily="18" charset="0"/>
              </a:rPr>
              <a:t> relative sea-level rise  integrates the effects of eustatic sea-level rise and subsidence </a:t>
            </a:r>
            <a:br>
              <a:rPr lang="en-US" sz="2000" dirty="0">
                <a:effectLst/>
                <a:latin typeface="Garamond" panose="02020404030301010803" pitchFamily="18" charset="0"/>
              </a:rPr>
            </a:br>
            <a:br>
              <a:rPr lang="en-US" sz="2000" dirty="0">
                <a:effectLst/>
                <a:latin typeface="Garamond" panose="02020404030301010803" pitchFamily="18" charset="0"/>
              </a:rPr>
            </a:br>
            <a:r>
              <a:rPr lang="en-US" sz="2000" b="1" dirty="0">
                <a:solidFill>
                  <a:srgbClr val="C00000"/>
                </a:solidFill>
                <a:latin typeface="Garamond" panose="02020404030301010803" pitchFamily="18" charset="0"/>
              </a:rPr>
              <a:t>E</a:t>
            </a:r>
            <a:r>
              <a:rPr lang="en-US" sz="2000" b="1" dirty="0">
                <a:solidFill>
                  <a:srgbClr val="C00000"/>
                </a:solidFill>
                <a:effectLst/>
                <a:latin typeface="Garamond" panose="02020404030301010803" pitchFamily="18" charset="0"/>
              </a:rPr>
              <a:t>ffective</a:t>
            </a:r>
            <a:r>
              <a:rPr lang="en-US" sz="2000" dirty="0">
                <a:effectLst/>
                <a:latin typeface="Garamond" panose="02020404030301010803" pitchFamily="18" charset="0"/>
              </a:rPr>
              <a:t> sea-level rise includes the effects of RSLR plus tidal range amplification from embankment construction. (</a:t>
            </a:r>
            <a:r>
              <a:rPr lang="en-US" sz="2000" dirty="0" err="1">
                <a:effectLst/>
                <a:latin typeface="Garamond" panose="02020404030301010803" pitchFamily="18" charset="0"/>
              </a:rPr>
              <a:t>Bomer</a:t>
            </a:r>
            <a:r>
              <a:rPr lang="en-US" sz="2000" dirty="0">
                <a:effectLst/>
                <a:latin typeface="Garamond" panose="02020404030301010803" pitchFamily="18" charset="0"/>
              </a:rPr>
              <a:t> et al. 2020)</a:t>
            </a:r>
            <a:br>
              <a:rPr lang="en-US" sz="2000" dirty="0">
                <a:latin typeface="Garamond" panose="02020404030301010803" pitchFamily="18" charset="0"/>
              </a:rPr>
            </a:br>
            <a:endParaRPr lang="en-US" sz="2000" dirty="0">
              <a:latin typeface="Garamond" panose="02020404030301010803" pitchFamily="18" charset="0"/>
            </a:endParaRPr>
          </a:p>
        </p:txBody>
      </p:sp>
      <p:pic>
        <p:nvPicPr>
          <p:cNvPr id="6" name="Content Placeholder 5">
            <a:extLst>
              <a:ext uri="{FF2B5EF4-FFF2-40B4-BE49-F238E27FC236}">
                <a16:creationId xmlns:a16="http://schemas.microsoft.com/office/drawing/2014/main" id="{7ADE35ED-0DCB-2BC2-897A-F663EBE9AC9F}"/>
              </a:ext>
            </a:extLst>
          </p:cNvPr>
          <p:cNvPicPr>
            <a:picLocks noGrp="1" noChangeAspect="1"/>
          </p:cNvPicPr>
          <p:nvPr>
            <p:ph idx="1"/>
          </p:nvPr>
        </p:nvPicPr>
        <p:blipFill>
          <a:blip r:embed="rId2"/>
          <a:stretch>
            <a:fillRect/>
          </a:stretch>
        </p:blipFill>
        <p:spPr>
          <a:xfrm>
            <a:off x="3100039" y="2281344"/>
            <a:ext cx="6034778" cy="4165414"/>
          </a:xfrm>
        </p:spPr>
      </p:pic>
      <p:sp>
        <p:nvSpPr>
          <p:cNvPr id="4" name="Footer Placeholder 3">
            <a:extLst>
              <a:ext uri="{FF2B5EF4-FFF2-40B4-BE49-F238E27FC236}">
                <a16:creationId xmlns:a16="http://schemas.microsoft.com/office/drawing/2014/main" id="{8870632C-5E03-6E51-9A24-3C565CE9D13B}"/>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1094632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1B5258-8654-D949-9D08-7277DED83A3D}"/>
              </a:ext>
            </a:extLst>
          </p:cNvPr>
          <p:cNvSpPr>
            <a:spLocks noGrp="1"/>
          </p:cNvSpPr>
          <p:nvPr>
            <p:ph idx="1"/>
          </p:nvPr>
        </p:nvSpPr>
        <p:spPr>
          <a:xfrm>
            <a:off x="838200" y="624840"/>
            <a:ext cx="10515600" cy="5868034"/>
          </a:xfrm>
        </p:spPr>
        <p:txBody>
          <a:bodyPr>
            <a:normAutofit/>
          </a:bodyPr>
          <a:lstStyle/>
          <a:p>
            <a:pPr marL="0" indent="0" algn="ctr">
              <a:buNone/>
            </a:pPr>
            <a:r>
              <a:rPr lang="en-US" sz="3200" dirty="0">
                <a:latin typeface="Garamond" panose="02020404030301010803" pitchFamily="18" charset="0"/>
              </a:rPr>
              <a:t>Roger &amp; </a:t>
            </a:r>
            <a:r>
              <a:rPr lang="en-US" sz="3200" dirty="0" err="1">
                <a:latin typeface="Garamond" panose="02020404030301010803" pitchFamily="18" charset="0"/>
              </a:rPr>
              <a:t>Overbeem</a:t>
            </a:r>
            <a:r>
              <a:rPr lang="en-US" sz="3200" dirty="0">
                <a:latin typeface="Garamond" panose="02020404030301010803" pitchFamily="18" charset="0"/>
              </a:rPr>
              <a:t> (2017) </a:t>
            </a:r>
            <a:r>
              <a:rPr lang="en-US" dirty="0">
                <a:latin typeface="Garamond" panose="02020404030301010803" pitchFamily="18" charset="0"/>
              </a:rPr>
              <a:t>found aggradation rates averaging </a:t>
            </a:r>
            <a:br>
              <a:rPr lang="en-US" dirty="0">
                <a:latin typeface="Garamond" panose="02020404030301010803" pitchFamily="18" charset="0"/>
              </a:rPr>
            </a:br>
            <a:r>
              <a:rPr lang="en-US" b="1" dirty="0">
                <a:solidFill>
                  <a:srgbClr val="C00000"/>
                </a:solidFill>
                <a:latin typeface="Garamond" panose="02020404030301010803" pitchFamily="18" charset="0"/>
              </a:rPr>
              <a:t>2.3 cm/</a:t>
            </a:r>
            <a:r>
              <a:rPr lang="en-US" b="1" dirty="0" err="1">
                <a:solidFill>
                  <a:srgbClr val="C00000"/>
                </a:solidFill>
                <a:latin typeface="Garamond" panose="02020404030301010803" pitchFamily="18" charset="0"/>
              </a:rPr>
              <a:t>yr</a:t>
            </a:r>
            <a:br>
              <a:rPr lang="en-US" dirty="0">
                <a:latin typeface="Garamond" panose="02020404030301010803" pitchFamily="18" charset="0"/>
              </a:rPr>
            </a:br>
            <a:r>
              <a:rPr lang="en-US" dirty="0">
                <a:latin typeface="Garamond" panose="02020404030301010803" pitchFamily="18" charset="0"/>
              </a:rPr>
              <a:t>in the flood plains of the lower central delta</a:t>
            </a:r>
            <a:br>
              <a:rPr lang="en-US" dirty="0">
                <a:latin typeface="Garamond" panose="02020404030301010803" pitchFamily="18" charset="0"/>
              </a:rPr>
            </a:br>
            <a:r>
              <a:rPr lang="en-US" dirty="0">
                <a:latin typeface="Garamond" panose="02020404030301010803" pitchFamily="18" charset="0"/>
              </a:rPr>
              <a:t>(30% sand, 20% silt, 50% clay) </a:t>
            </a:r>
            <a:br>
              <a:rPr lang="en-US" dirty="0">
                <a:latin typeface="Garamond" panose="02020404030301010803" pitchFamily="18" charset="0"/>
              </a:rPr>
            </a:br>
            <a:endParaRPr lang="en-US" dirty="0">
              <a:latin typeface="Garamond" panose="02020404030301010803" pitchFamily="18" charset="0"/>
            </a:endParaRPr>
          </a:p>
          <a:p>
            <a:pPr marL="514350" indent="-514350">
              <a:buAutoNum type="arabicPeriod"/>
            </a:pPr>
            <a:r>
              <a:rPr lang="en-US" dirty="0">
                <a:latin typeface="Garamond" panose="02020404030301010803" pitchFamily="18" charset="0"/>
              </a:rPr>
              <a:t>They used Be-7 a short-lived cosmogenic radioisotopes (half-life = 53.3 days) for seasonal flood pulse.</a:t>
            </a:r>
            <a:br>
              <a:rPr lang="en-US" dirty="0">
                <a:latin typeface="Garamond" panose="02020404030301010803" pitchFamily="18" charset="0"/>
              </a:rPr>
            </a:br>
            <a:endParaRPr lang="en-US" dirty="0">
              <a:latin typeface="Garamond" panose="02020404030301010803" pitchFamily="18" charset="0"/>
            </a:endParaRPr>
          </a:p>
          <a:p>
            <a:pPr marL="514350" indent="-514350">
              <a:buAutoNum type="arabicPeriod"/>
            </a:pPr>
            <a:r>
              <a:rPr lang="en-US" dirty="0">
                <a:latin typeface="Garamond" panose="02020404030301010803" pitchFamily="18" charset="0"/>
              </a:rPr>
              <a:t> Pb-210 (half-life = 22.3 days) is effective for identifying fluvial sediments deposited within the last 100 years.</a:t>
            </a:r>
          </a:p>
          <a:p>
            <a:pPr marL="0" indent="0" algn="ctr">
              <a:buNone/>
            </a:pPr>
            <a:br>
              <a:rPr lang="en-US" dirty="0">
                <a:latin typeface="Garamond" panose="02020404030301010803" pitchFamily="18" charset="0"/>
              </a:rPr>
            </a:br>
            <a:r>
              <a:rPr lang="en-US" dirty="0">
                <a:latin typeface="Garamond" panose="02020404030301010803" pitchFamily="18" charset="0"/>
              </a:rPr>
              <a:t>This is more than the double the estimated local average sea-level rise</a:t>
            </a:r>
            <a:br>
              <a:rPr lang="en-US" dirty="0">
                <a:latin typeface="Garamond" panose="02020404030301010803" pitchFamily="18" charset="0"/>
              </a:rPr>
            </a:br>
            <a:r>
              <a:rPr lang="en-US" dirty="0">
                <a:latin typeface="Garamond" panose="02020404030301010803" pitchFamily="18" charset="0"/>
              </a:rPr>
              <a:t> &gt; 1 cm/</a:t>
            </a:r>
            <a:r>
              <a:rPr lang="en-US" dirty="0" err="1">
                <a:latin typeface="Garamond" panose="02020404030301010803" pitchFamily="18" charset="0"/>
              </a:rPr>
              <a:t>yr</a:t>
            </a:r>
            <a:endParaRPr lang="en-US" dirty="0">
              <a:latin typeface="Garamond" panose="02020404030301010803" pitchFamily="18" charset="0"/>
            </a:endParaRPr>
          </a:p>
        </p:txBody>
      </p:sp>
      <p:sp>
        <p:nvSpPr>
          <p:cNvPr id="4" name="Footer Placeholder 3">
            <a:extLst>
              <a:ext uri="{FF2B5EF4-FFF2-40B4-BE49-F238E27FC236}">
                <a16:creationId xmlns:a16="http://schemas.microsoft.com/office/drawing/2014/main" id="{9D21B915-270D-EB34-D846-5323F3B819CF}"/>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3314310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05F9-AB6E-B572-7B15-794945D01E2D}"/>
              </a:ext>
            </a:extLst>
          </p:cNvPr>
          <p:cNvSpPr>
            <a:spLocks noGrp="1"/>
          </p:cNvSpPr>
          <p:nvPr>
            <p:ph type="title"/>
          </p:nvPr>
        </p:nvSpPr>
        <p:spPr>
          <a:xfrm>
            <a:off x="1036320" y="320675"/>
            <a:ext cx="10515600" cy="1325563"/>
          </a:xfrm>
        </p:spPr>
        <p:txBody>
          <a:bodyPr/>
          <a:lstStyle/>
          <a:p>
            <a:endParaRPr lang="en-US" dirty="0"/>
          </a:p>
        </p:txBody>
      </p:sp>
      <p:sp>
        <p:nvSpPr>
          <p:cNvPr id="4" name="Footer Placeholder 3">
            <a:extLst>
              <a:ext uri="{FF2B5EF4-FFF2-40B4-BE49-F238E27FC236}">
                <a16:creationId xmlns:a16="http://schemas.microsoft.com/office/drawing/2014/main" id="{A3B12870-1EA4-2C51-1856-2380DB2FF408}"/>
              </a:ext>
            </a:extLst>
          </p:cNvPr>
          <p:cNvSpPr>
            <a:spLocks noGrp="1"/>
          </p:cNvSpPr>
          <p:nvPr>
            <p:ph type="ftr" sz="quarter" idx="11"/>
          </p:nvPr>
        </p:nvSpPr>
        <p:spPr/>
        <p:txBody>
          <a:bodyPr/>
          <a:lstStyle/>
          <a:p>
            <a:r>
              <a:rPr lang="en-US"/>
              <a:t>BEN Webinar October 29 2022</a:t>
            </a:r>
          </a:p>
        </p:txBody>
      </p:sp>
      <p:pic>
        <p:nvPicPr>
          <p:cNvPr id="6" name="Content Placeholder 5">
            <a:extLst>
              <a:ext uri="{FF2B5EF4-FFF2-40B4-BE49-F238E27FC236}">
                <a16:creationId xmlns:a16="http://schemas.microsoft.com/office/drawing/2014/main" id="{E436C6D6-75D0-5031-57F5-138CAE9AE670}"/>
              </a:ext>
            </a:extLst>
          </p:cNvPr>
          <p:cNvPicPr>
            <a:picLocks noGrp="1" noChangeAspect="1"/>
          </p:cNvPicPr>
          <p:nvPr>
            <p:ph idx="1"/>
          </p:nvPr>
        </p:nvPicPr>
        <p:blipFill>
          <a:blip r:embed="rId2"/>
          <a:stretch>
            <a:fillRect/>
          </a:stretch>
        </p:blipFill>
        <p:spPr>
          <a:xfrm>
            <a:off x="6294120" y="2458296"/>
            <a:ext cx="5823400" cy="4351338"/>
          </a:xfrm>
        </p:spPr>
      </p:pic>
      <p:pic>
        <p:nvPicPr>
          <p:cNvPr id="8" name="Picture 7">
            <a:extLst>
              <a:ext uri="{FF2B5EF4-FFF2-40B4-BE49-F238E27FC236}">
                <a16:creationId xmlns:a16="http://schemas.microsoft.com/office/drawing/2014/main" id="{0DE70395-CB86-B785-0D30-BC8FE0D032AD}"/>
              </a:ext>
            </a:extLst>
          </p:cNvPr>
          <p:cNvPicPr>
            <a:picLocks noChangeAspect="1"/>
          </p:cNvPicPr>
          <p:nvPr/>
        </p:nvPicPr>
        <p:blipFill>
          <a:blip r:embed="rId3"/>
          <a:stretch>
            <a:fillRect/>
          </a:stretch>
        </p:blipFill>
        <p:spPr>
          <a:xfrm>
            <a:off x="15240" y="0"/>
            <a:ext cx="7772400" cy="4552279"/>
          </a:xfrm>
          <a:prstGeom prst="rect">
            <a:avLst/>
          </a:prstGeom>
        </p:spPr>
      </p:pic>
      <p:sp>
        <p:nvSpPr>
          <p:cNvPr id="10" name="TextBox 9">
            <a:extLst>
              <a:ext uri="{FF2B5EF4-FFF2-40B4-BE49-F238E27FC236}">
                <a16:creationId xmlns:a16="http://schemas.microsoft.com/office/drawing/2014/main" id="{0B135D4D-CD01-A33E-A94A-16BE7AF65CF7}"/>
              </a:ext>
            </a:extLst>
          </p:cNvPr>
          <p:cNvSpPr txBox="1"/>
          <p:nvPr/>
        </p:nvSpPr>
        <p:spPr>
          <a:xfrm>
            <a:off x="448720" y="4715650"/>
            <a:ext cx="6377940" cy="2215991"/>
          </a:xfrm>
          <a:prstGeom prst="rect">
            <a:avLst/>
          </a:prstGeom>
          <a:noFill/>
        </p:spPr>
        <p:txBody>
          <a:bodyPr wrap="square">
            <a:spAutoFit/>
          </a:bodyPr>
          <a:lstStyle/>
          <a:p>
            <a:r>
              <a:rPr lang="en-US" sz="2400" b="1" dirty="0">
                <a:solidFill>
                  <a:srgbClr val="C00000"/>
                </a:solidFill>
                <a:effectLst/>
                <a:latin typeface="Garamond" panose="02020404030301010803" pitchFamily="18" charset="0"/>
              </a:rPr>
              <a:t>WARPO/BUET - Research on Sediment Distribution and Management in South-West Region of Bangladesh </a:t>
            </a:r>
            <a:br>
              <a:rPr lang="en-US" sz="2400" b="1" dirty="0">
                <a:solidFill>
                  <a:srgbClr val="C00000"/>
                </a:solidFill>
                <a:effectLst/>
                <a:latin typeface="Garamond" panose="02020404030301010803" pitchFamily="18" charset="0"/>
              </a:rPr>
            </a:br>
            <a:r>
              <a:rPr lang="en-US" sz="2400" b="1" dirty="0">
                <a:solidFill>
                  <a:srgbClr val="C00000"/>
                </a:solidFill>
                <a:effectLst/>
                <a:latin typeface="Garamond" panose="02020404030301010803" pitchFamily="18" charset="0"/>
              </a:rPr>
              <a:t>(2020) </a:t>
            </a:r>
            <a:br>
              <a:rPr lang="en-US" sz="2400" b="1" dirty="0">
                <a:solidFill>
                  <a:srgbClr val="C00000"/>
                </a:solidFill>
                <a:effectLst/>
                <a:latin typeface="Garamond" panose="02020404030301010803" pitchFamily="18" charset="0"/>
              </a:rPr>
            </a:br>
            <a:r>
              <a:rPr lang="en-US" sz="2400" dirty="0">
                <a:solidFill>
                  <a:srgbClr val="C00000"/>
                </a:solidFill>
                <a:effectLst/>
                <a:latin typeface="Garamond" panose="02020404030301010803" pitchFamily="18" charset="0"/>
              </a:rPr>
              <a:t>Delft3D Numerical Model</a:t>
            </a:r>
            <a:endParaRPr lang="en-US" sz="2400" dirty="0">
              <a:solidFill>
                <a:srgbClr val="C00000"/>
              </a:solidFill>
              <a:latin typeface="Garamond" panose="02020404030301010803" pitchFamily="18" charset="0"/>
            </a:endParaRPr>
          </a:p>
          <a:p>
            <a:endParaRPr lang="en-US" dirty="0">
              <a:effectLst/>
            </a:endParaRPr>
          </a:p>
        </p:txBody>
      </p:sp>
    </p:spTree>
    <p:extLst>
      <p:ext uri="{BB962C8B-B14F-4D97-AF65-F5344CB8AC3E}">
        <p14:creationId xmlns:p14="http://schemas.microsoft.com/office/powerpoint/2010/main" val="1176512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B37E4-1B57-FC4D-A6A3-3261878449E3}"/>
              </a:ext>
            </a:extLst>
          </p:cNvPr>
          <p:cNvSpPr>
            <a:spLocks noGrp="1"/>
          </p:cNvSpPr>
          <p:nvPr>
            <p:ph type="title"/>
          </p:nvPr>
        </p:nvSpPr>
        <p:spPr/>
        <p:txBody>
          <a:bodyPr>
            <a:normAutofit/>
          </a:bodyPr>
          <a:lstStyle/>
          <a:p>
            <a:pPr algn="ctr"/>
            <a:r>
              <a:rPr lang="en-US" sz="3600" dirty="0">
                <a:solidFill>
                  <a:srgbClr val="7030A0"/>
                </a:solidFill>
                <a:latin typeface="Garamond" panose="02020404030301010803" pitchFamily="18" charset="0"/>
              </a:rPr>
              <a:t>Auerbach et al. (2015) </a:t>
            </a:r>
          </a:p>
        </p:txBody>
      </p:sp>
      <p:sp>
        <p:nvSpPr>
          <p:cNvPr id="3" name="Content Placeholder 2">
            <a:extLst>
              <a:ext uri="{FF2B5EF4-FFF2-40B4-BE49-F238E27FC236}">
                <a16:creationId xmlns:a16="http://schemas.microsoft.com/office/drawing/2014/main" id="{A71FB1B0-1F36-C647-8943-56D95441BD98}"/>
              </a:ext>
            </a:extLst>
          </p:cNvPr>
          <p:cNvSpPr>
            <a:spLocks noGrp="1"/>
          </p:cNvSpPr>
          <p:nvPr>
            <p:ph idx="1"/>
          </p:nvPr>
        </p:nvSpPr>
        <p:spPr>
          <a:xfrm>
            <a:off x="838200" y="1597021"/>
            <a:ext cx="10515600" cy="1803400"/>
          </a:xfrm>
        </p:spPr>
        <p:txBody>
          <a:bodyPr/>
          <a:lstStyle/>
          <a:p>
            <a:pPr marL="0" indent="0">
              <a:buNone/>
            </a:pPr>
            <a:r>
              <a:rPr lang="en-US" dirty="0">
                <a:latin typeface="Garamond" panose="02020404030301010803" pitchFamily="18" charset="0"/>
              </a:rPr>
              <a:t>The islands in the southwest Bangladesh, enclosed by embankments in the 1960s, have lost 1.0 – 1.5 m of elevation over a period of 60-years, whereas the neighboring </a:t>
            </a:r>
            <a:r>
              <a:rPr lang="en-US" dirty="0" err="1">
                <a:latin typeface="Garamond" panose="02020404030301010803" pitchFamily="18" charset="0"/>
              </a:rPr>
              <a:t>Sundarban</a:t>
            </a:r>
            <a:r>
              <a:rPr lang="en-US" dirty="0">
                <a:latin typeface="Garamond" panose="02020404030301010803" pitchFamily="18" charset="0"/>
              </a:rPr>
              <a:t> mangrove forest has remained relatively stable.</a:t>
            </a:r>
          </a:p>
        </p:txBody>
      </p:sp>
      <p:sp>
        <p:nvSpPr>
          <p:cNvPr id="4" name="Title 1">
            <a:extLst>
              <a:ext uri="{FF2B5EF4-FFF2-40B4-BE49-F238E27FC236}">
                <a16:creationId xmlns:a16="http://schemas.microsoft.com/office/drawing/2014/main" id="{185814B1-C444-3C46-B1BF-50EC20587FCB}"/>
              </a:ext>
            </a:extLst>
          </p:cNvPr>
          <p:cNvSpPr txBox="1">
            <a:spLocks/>
          </p:cNvSpPr>
          <p:nvPr/>
        </p:nvSpPr>
        <p:spPr>
          <a:xfrm>
            <a:off x="962025" y="304641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solidFill>
                  <a:srgbClr val="7030A0"/>
                </a:solidFill>
                <a:latin typeface="Garamond" panose="02020404030301010803" pitchFamily="18" charset="0"/>
              </a:rPr>
              <a:t>Sarker</a:t>
            </a:r>
            <a:r>
              <a:rPr lang="en-US" sz="3600" dirty="0">
                <a:solidFill>
                  <a:srgbClr val="7030A0"/>
                </a:solidFill>
                <a:latin typeface="Garamond" panose="02020404030301010803" pitchFamily="18" charset="0"/>
              </a:rPr>
              <a:t> M. et al. (2011) </a:t>
            </a:r>
          </a:p>
        </p:txBody>
      </p:sp>
      <p:sp>
        <p:nvSpPr>
          <p:cNvPr id="5" name="Content Placeholder 2">
            <a:extLst>
              <a:ext uri="{FF2B5EF4-FFF2-40B4-BE49-F238E27FC236}">
                <a16:creationId xmlns:a16="http://schemas.microsoft.com/office/drawing/2014/main" id="{37FC168A-2426-C84C-AB9F-63C2CC222D19}"/>
              </a:ext>
            </a:extLst>
          </p:cNvPr>
          <p:cNvSpPr txBox="1">
            <a:spLocks/>
          </p:cNvSpPr>
          <p:nvPr/>
        </p:nvSpPr>
        <p:spPr>
          <a:xfrm>
            <a:off x="990600" y="4249741"/>
            <a:ext cx="10515600" cy="1803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Garamond" panose="02020404030301010803" pitchFamily="18" charset="0"/>
              </a:rPr>
              <a:t>For the predicted rate of sea-level rise, for example 60–100 cm in the next 100 years, transgression of the sea in the Meghan estuary is not expected. In this situation, the rate of vertical accretion in the estuary would keep pace with the sea-level rise.</a:t>
            </a:r>
          </a:p>
        </p:txBody>
      </p:sp>
      <p:sp>
        <p:nvSpPr>
          <p:cNvPr id="6" name="Footer Placeholder 5">
            <a:extLst>
              <a:ext uri="{FF2B5EF4-FFF2-40B4-BE49-F238E27FC236}">
                <a16:creationId xmlns:a16="http://schemas.microsoft.com/office/drawing/2014/main" id="{2C4A3A55-E41E-71F8-96FF-21A810A8E2E8}"/>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2366411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049F0-E1AE-6293-5BB3-1F817B06AAA2}"/>
              </a:ext>
            </a:extLst>
          </p:cNvPr>
          <p:cNvSpPr>
            <a:spLocks noGrp="1"/>
          </p:cNvSpPr>
          <p:nvPr>
            <p:ph type="title"/>
          </p:nvPr>
        </p:nvSpPr>
        <p:spPr/>
        <p:txBody>
          <a:bodyPr/>
          <a:lstStyle/>
          <a:p>
            <a:r>
              <a:rPr lang="en-US" dirty="0">
                <a:solidFill>
                  <a:srgbClr val="C00000"/>
                </a:solidFill>
                <a:latin typeface="Garamond" panose="02020404030301010803" pitchFamily="18" charset="0"/>
              </a:rPr>
              <a:t>Fluvial + Tidal Delta 10,000 square km</a:t>
            </a:r>
          </a:p>
        </p:txBody>
      </p:sp>
      <p:sp>
        <p:nvSpPr>
          <p:cNvPr id="3" name="Content Placeholder 2">
            <a:extLst>
              <a:ext uri="{FF2B5EF4-FFF2-40B4-BE49-F238E27FC236}">
                <a16:creationId xmlns:a16="http://schemas.microsoft.com/office/drawing/2014/main" id="{16DBDD5B-FCC6-2140-608B-E01C556D685C}"/>
              </a:ext>
            </a:extLst>
          </p:cNvPr>
          <p:cNvSpPr>
            <a:spLocks noGrp="1"/>
          </p:cNvSpPr>
          <p:nvPr>
            <p:ph idx="1"/>
          </p:nvPr>
        </p:nvSpPr>
        <p:spPr/>
        <p:txBody>
          <a:bodyPr/>
          <a:lstStyle/>
          <a:p>
            <a:r>
              <a:rPr lang="en-US" dirty="0">
                <a:latin typeface="Garamond" panose="02020404030301010803" pitchFamily="18" charset="0"/>
              </a:rPr>
              <a:t>An average of 0.25 billion tons of sediment needed for 1.5 cm sedimentation rate. </a:t>
            </a:r>
            <a:br>
              <a:rPr lang="en-US" dirty="0">
                <a:latin typeface="Garamond" panose="02020404030301010803" pitchFamily="18" charset="0"/>
              </a:rPr>
            </a:br>
            <a:r>
              <a:rPr lang="en-US" dirty="0">
                <a:latin typeface="Garamond" panose="02020404030301010803" pitchFamily="18" charset="0"/>
              </a:rPr>
              <a:t>(Density = 1.55 gm/cm</a:t>
            </a:r>
            <a:r>
              <a:rPr lang="en-US" baseline="30000" dirty="0">
                <a:latin typeface="Garamond" panose="02020404030301010803" pitchFamily="18" charset="0"/>
              </a:rPr>
              <a:t>3</a:t>
            </a:r>
            <a:r>
              <a:rPr lang="en-US" dirty="0">
                <a:latin typeface="Garamond" panose="02020404030301010803" pitchFamily="18" charset="0"/>
              </a:rPr>
              <a:t> with 50% mud content from Fleming &amp; </a:t>
            </a:r>
            <a:r>
              <a:rPr lang="en-US" dirty="0" err="1">
                <a:latin typeface="Garamond" panose="02020404030301010803" pitchFamily="18" charset="0"/>
              </a:rPr>
              <a:t>Delafontaine</a:t>
            </a:r>
            <a:r>
              <a:rPr lang="en-US" dirty="0">
                <a:latin typeface="Garamond" panose="02020404030301010803" pitchFamily="18" charset="0"/>
              </a:rPr>
              <a:t> 2000) </a:t>
            </a:r>
          </a:p>
          <a:p>
            <a:r>
              <a:rPr lang="en-US" dirty="0">
                <a:latin typeface="Garamond" panose="02020404030301010803" pitchFamily="18" charset="0"/>
              </a:rPr>
              <a:t>This 25% of the yearly flow rate through Bengal Basin</a:t>
            </a:r>
          </a:p>
          <a:p>
            <a:r>
              <a:rPr lang="en-US" dirty="0">
                <a:latin typeface="Garamond" panose="02020404030301010803" pitchFamily="18" charset="0"/>
              </a:rPr>
              <a:t>In terms of orders of magnitude calculation this seems reasonable</a:t>
            </a:r>
            <a:r>
              <a:rPr lang="en-US" dirty="0"/>
              <a:t>.</a:t>
            </a:r>
            <a:br>
              <a:rPr lang="en-US" dirty="0"/>
            </a:br>
            <a:br>
              <a:rPr lang="en-US" dirty="0"/>
            </a:br>
            <a:endParaRPr lang="en-US" dirty="0"/>
          </a:p>
        </p:txBody>
      </p:sp>
      <p:sp>
        <p:nvSpPr>
          <p:cNvPr id="4" name="Footer Placeholder 3">
            <a:extLst>
              <a:ext uri="{FF2B5EF4-FFF2-40B4-BE49-F238E27FC236}">
                <a16:creationId xmlns:a16="http://schemas.microsoft.com/office/drawing/2014/main" id="{44953E34-D163-18B5-DCE1-0B856DCB05C2}"/>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236489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DD2B8-F993-1442-9298-CCDDF9A62AA9}"/>
              </a:ext>
            </a:extLst>
          </p:cNvPr>
          <p:cNvSpPr>
            <a:spLocks noGrp="1"/>
          </p:cNvSpPr>
          <p:nvPr>
            <p:ph type="title"/>
          </p:nvPr>
        </p:nvSpPr>
        <p:spPr>
          <a:xfrm>
            <a:off x="838200" y="365125"/>
            <a:ext cx="10515600" cy="906463"/>
          </a:xfrm>
        </p:spPr>
        <p:txBody>
          <a:bodyPr>
            <a:noAutofit/>
          </a:bodyPr>
          <a:lstStyle/>
          <a:p>
            <a:pPr algn="ctr"/>
            <a:r>
              <a:rPr lang="en-US" sz="3600" dirty="0">
                <a:latin typeface="Garamond" panose="02020404030301010803" pitchFamily="18" charset="0"/>
              </a:rPr>
              <a:t>The change in coastal geography over a 20-year period (Rana M. S. 2012)</a:t>
            </a:r>
          </a:p>
        </p:txBody>
      </p:sp>
      <p:pic>
        <p:nvPicPr>
          <p:cNvPr id="4" name="Content Placeholder 3">
            <a:extLst>
              <a:ext uri="{FF2B5EF4-FFF2-40B4-BE49-F238E27FC236}">
                <a16:creationId xmlns:a16="http://schemas.microsoft.com/office/drawing/2014/main" id="{B4FD4559-5E33-4A44-BE15-C83357D5EF77}"/>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b="8673"/>
          <a:stretch/>
        </p:blipFill>
        <p:spPr bwMode="auto">
          <a:xfrm>
            <a:off x="2243138" y="1585913"/>
            <a:ext cx="7243762" cy="4672012"/>
          </a:xfrm>
          <a:prstGeom prst="rect">
            <a:avLst/>
          </a:prstGeom>
          <a:noFill/>
          <a:effectLst/>
        </p:spPr>
      </p:pic>
      <p:sp>
        <p:nvSpPr>
          <p:cNvPr id="3" name="Footer Placeholder 2">
            <a:extLst>
              <a:ext uri="{FF2B5EF4-FFF2-40B4-BE49-F238E27FC236}">
                <a16:creationId xmlns:a16="http://schemas.microsoft.com/office/drawing/2014/main" id="{07A44AAC-60B3-1EB5-9C81-DC2095FAFA32}"/>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3097032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831616D2-485C-C841-A35A-046BFA32ACBB}"/>
              </a:ext>
            </a:extLst>
          </p:cNvPr>
          <p:cNvPicPr>
            <a:picLocks noGrp="1" noChangeAspect="1"/>
          </p:cNvPicPr>
          <p:nvPr>
            <p:ph idx="1"/>
          </p:nvPr>
        </p:nvPicPr>
        <p:blipFill>
          <a:blip r:embed="rId2"/>
          <a:stretch>
            <a:fillRect/>
          </a:stretch>
        </p:blipFill>
        <p:spPr>
          <a:xfrm>
            <a:off x="1543931" y="585787"/>
            <a:ext cx="9414581" cy="5940338"/>
          </a:xfrm>
        </p:spPr>
      </p:pic>
      <p:sp>
        <p:nvSpPr>
          <p:cNvPr id="2" name="Footer Placeholder 1">
            <a:extLst>
              <a:ext uri="{FF2B5EF4-FFF2-40B4-BE49-F238E27FC236}">
                <a16:creationId xmlns:a16="http://schemas.microsoft.com/office/drawing/2014/main" id="{77166216-3C99-FE61-8D7A-DC568FF1D403}"/>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2669133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A32FB-BAAA-AB4C-B411-3371BB62569A}"/>
              </a:ext>
            </a:extLst>
          </p:cNvPr>
          <p:cNvSpPr>
            <a:spLocks noGrp="1"/>
          </p:cNvSpPr>
          <p:nvPr>
            <p:ph type="title"/>
          </p:nvPr>
        </p:nvSpPr>
        <p:spPr>
          <a:xfrm>
            <a:off x="838200" y="265110"/>
            <a:ext cx="10515600" cy="935038"/>
          </a:xfrm>
        </p:spPr>
        <p:txBody>
          <a:bodyPr>
            <a:normAutofit/>
          </a:bodyPr>
          <a:lstStyle/>
          <a:p>
            <a:pPr algn="ctr"/>
            <a:r>
              <a:rPr lang="en-US" sz="3600" dirty="0">
                <a:latin typeface="Garamond" panose="02020404030301010803" pitchFamily="18" charset="0"/>
              </a:rPr>
              <a:t>Allison (1998) </a:t>
            </a:r>
          </a:p>
        </p:txBody>
      </p:sp>
      <p:sp>
        <p:nvSpPr>
          <p:cNvPr id="3" name="Content Placeholder 2">
            <a:extLst>
              <a:ext uri="{FF2B5EF4-FFF2-40B4-BE49-F238E27FC236}">
                <a16:creationId xmlns:a16="http://schemas.microsoft.com/office/drawing/2014/main" id="{A1505C2F-AFF1-914C-AC17-3E30A6141AD5}"/>
              </a:ext>
            </a:extLst>
          </p:cNvPr>
          <p:cNvSpPr>
            <a:spLocks noGrp="1"/>
          </p:cNvSpPr>
          <p:nvPr>
            <p:ph idx="1"/>
          </p:nvPr>
        </p:nvSpPr>
        <p:spPr>
          <a:xfrm>
            <a:off x="1123950" y="2968624"/>
            <a:ext cx="10515600" cy="1846264"/>
          </a:xfrm>
        </p:spPr>
        <p:txBody>
          <a:bodyPr/>
          <a:lstStyle/>
          <a:p>
            <a:pPr marL="0" indent="0" algn="ctr">
              <a:buNone/>
            </a:pPr>
            <a:r>
              <a:rPr lang="en-US" dirty="0">
                <a:solidFill>
                  <a:srgbClr val="C00000"/>
                </a:solidFill>
                <a:latin typeface="Garamond" panose="02020404030301010803" pitchFamily="18" charset="0"/>
              </a:rPr>
              <a:t>1776-1996</a:t>
            </a:r>
            <a:r>
              <a:rPr lang="en-US" dirty="0">
                <a:latin typeface="Garamond" panose="02020404030301010803" pitchFamily="18" charset="0"/>
              </a:rPr>
              <a:t>  the Delta has </a:t>
            </a:r>
            <a:r>
              <a:rPr lang="en-US" dirty="0" err="1">
                <a:latin typeface="Garamond" panose="02020404030301010803" pitchFamily="18" charset="0"/>
              </a:rPr>
              <a:t>prograded</a:t>
            </a:r>
            <a:r>
              <a:rPr lang="en-US" dirty="0">
                <a:latin typeface="Garamond" panose="02020404030301010803" pitchFamily="18" charset="0"/>
              </a:rPr>
              <a:t> </a:t>
            </a:r>
            <a:r>
              <a:rPr lang="en-US" b="1" dirty="0">
                <a:latin typeface="Garamond" panose="02020404030301010803" pitchFamily="18" charset="0"/>
              </a:rPr>
              <a:t>~ 5 – 10 km</a:t>
            </a:r>
            <a:r>
              <a:rPr lang="en-US" b="1" baseline="30000" dirty="0">
                <a:latin typeface="Garamond" panose="02020404030301010803" pitchFamily="18" charset="0"/>
              </a:rPr>
              <a:t>2</a:t>
            </a:r>
            <a:r>
              <a:rPr lang="en-US" b="1" dirty="0">
                <a:latin typeface="Garamond" panose="02020404030301010803" pitchFamily="18" charset="0"/>
              </a:rPr>
              <a:t>/</a:t>
            </a:r>
            <a:r>
              <a:rPr lang="en-US" b="1" dirty="0" err="1">
                <a:latin typeface="Garamond" panose="02020404030301010803" pitchFamily="18" charset="0"/>
              </a:rPr>
              <a:t>y</a:t>
            </a:r>
            <a:r>
              <a:rPr lang="en-US" dirty="0" err="1">
                <a:latin typeface="Garamond" panose="02020404030301010803" pitchFamily="18" charset="0"/>
              </a:rPr>
              <a:t>r</a:t>
            </a:r>
            <a:r>
              <a:rPr lang="en-US" dirty="0">
                <a:latin typeface="Garamond" panose="02020404030301010803" pitchFamily="18" charset="0"/>
              </a:rPr>
              <a:t> </a:t>
            </a:r>
          </a:p>
          <a:p>
            <a:pPr marL="0" indent="0" algn="ctr">
              <a:buNone/>
            </a:pPr>
            <a:r>
              <a:rPr lang="en-US" dirty="0">
                <a:solidFill>
                  <a:srgbClr val="C00000"/>
                </a:solidFill>
                <a:latin typeface="Garamond" panose="02020404030301010803" pitchFamily="18" charset="0"/>
              </a:rPr>
              <a:t>1973 – 2000 </a:t>
            </a:r>
            <a:r>
              <a:rPr lang="en-US" b="1" dirty="0">
                <a:latin typeface="Garamond" panose="02020404030301010803" pitchFamily="18" charset="0"/>
              </a:rPr>
              <a:t>18.9 km</a:t>
            </a:r>
            <a:r>
              <a:rPr lang="en-US" b="1" baseline="30000" dirty="0">
                <a:latin typeface="Garamond" panose="02020404030301010803" pitchFamily="18" charset="0"/>
              </a:rPr>
              <a:t>2</a:t>
            </a:r>
            <a:r>
              <a:rPr lang="en-US" b="1" dirty="0">
                <a:latin typeface="Garamond" panose="02020404030301010803" pitchFamily="18" charset="0"/>
              </a:rPr>
              <a:t>/</a:t>
            </a:r>
            <a:r>
              <a:rPr lang="en-US" b="1" dirty="0" err="1">
                <a:latin typeface="Garamond" panose="02020404030301010803" pitchFamily="18" charset="0"/>
              </a:rPr>
              <a:t>yr</a:t>
            </a:r>
            <a:endParaRPr lang="en-US" b="1" dirty="0">
              <a:latin typeface="Garamond" panose="02020404030301010803" pitchFamily="18" charset="0"/>
            </a:endParaRPr>
          </a:p>
          <a:p>
            <a:pPr marL="0" indent="0" algn="ctr">
              <a:buNone/>
            </a:pPr>
            <a:r>
              <a:rPr lang="en-US" dirty="0">
                <a:solidFill>
                  <a:srgbClr val="C00000"/>
                </a:solidFill>
                <a:latin typeface="Garamond" panose="02020404030301010803" pitchFamily="18" charset="0"/>
              </a:rPr>
              <a:t>1996 – 2008 </a:t>
            </a:r>
            <a:r>
              <a:rPr lang="en-US" b="1" dirty="0">
                <a:latin typeface="Garamond" panose="02020404030301010803" pitchFamily="18" charset="0"/>
              </a:rPr>
              <a:t>10 km</a:t>
            </a:r>
            <a:r>
              <a:rPr lang="en-US" b="1" baseline="30000" dirty="0">
                <a:latin typeface="Garamond" panose="02020404030301010803" pitchFamily="18" charset="0"/>
              </a:rPr>
              <a:t>2</a:t>
            </a:r>
            <a:r>
              <a:rPr lang="en-US" b="1" dirty="0">
                <a:latin typeface="Garamond" panose="02020404030301010803" pitchFamily="18" charset="0"/>
              </a:rPr>
              <a:t>/</a:t>
            </a:r>
            <a:r>
              <a:rPr lang="en-US" b="1" dirty="0" err="1">
                <a:latin typeface="Garamond" panose="02020404030301010803" pitchFamily="18" charset="0"/>
              </a:rPr>
              <a:t>yr</a:t>
            </a:r>
            <a:endParaRPr lang="en-US" b="1" dirty="0">
              <a:latin typeface="Garamond" panose="02020404030301010803" pitchFamily="18" charset="0"/>
            </a:endParaRPr>
          </a:p>
        </p:txBody>
      </p:sp>
      <p:sp>
        <p:nvSpPr>
          <p:cNvPr id="4" name="Title 1">
            <a:extLst>
              <a:ext uri="{FF2B5EF4-FFF2-40B4-BE49-F238E27FC236}">
                <a16:creationId xmlns:a16="http://schemas.microsoft.com/office/drawing/2014/main" id="{34777437-4C20-FA4F-AB83-CF9E20751327}"/>
              </a:ext>
            </a:extLst>
          </p:cNvPr>
          <p:cNvSpPr txBox="1">
            <a:spLocks/>
          </p:cNvSpPr>
          <p:nvPr/>
        </p:nvSpPr>
        <p:spPr>
          <a:xfrm>
            <a:off x="761997" y="1874845"/>
            <a:ext cx="10515600" cy="9350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latin typeface="Garamond" panose="02020404030301010803" pitchFamily="18" charset="0"/>
              </a:rPr>
              <a:t>Sarker</a:t>
            </a:r>
            <a:r>
              <a:rPr lang="en-US" sz="3600" dirty="0">
                <a:latin typeface="Garamond" panose="02020404030301010803" pitchFamily="18" charset="0"/>
              </a:rPr>
              <a:t> &amp; Thorne (2006) </a:t>
            </a:r>
          </a:p>
        </p:txBody>
      </p:sp>
      <p:sp>
        <p:nvSpPr>
          <p:cNvPr id="5" name="Content Placeholder 2">
            <a:extLst>
              <a:ext uri="{FF2B5EF4-FFF2-40B4-BE49-F238E27FC236}">
                <a16:creationId xmlns:a16="http://schemas.microsoft.com/office/drawing/2014/main" id="{12FF5F75-C5C8-5F46-8B93-4C25E1245436}"/>
              </a:ext>
            </a:extLst>
          </p:cNvPr>
          <p:cNvSpPr txBox="1">
            <a:spLocks/>
          </p:cNvSpPr>
          <p:nvPr/>
        </p:nvSpPr>
        <p:spPr>
          <a:xfrm>
            <a:off x="1123950" y="1211259"/>
            <a:ext cx="10515600" cy="935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Garamond" panose="02020404030301010803" pitchFamily="18" charset="0"/>
              </a:rPr>
              <a:t>Over the last 7,000 years the Bengal Delta has </a:t>
            </a:r>
            <a:r>
              <a:rPr lang="en-US" dirty="0" err="1">
                <a:latin typeface="Garamond" panose="02020404030301010803" pitchFamily="18" charset="0"/>
              </a:rPr>
              <a:t>prograded</a:t>
            </a:r>
            <a:r>
              <a:rPr lang="en-US" dirty="0">
                <a:latin typeface="Garamond" panose="02020404030301010803" pitchFamily="18" charset="0"/>
              </a:rPr>
              <a:t> </a:t>
            </a:r>
            <a:r>
              <a:rPr lang="en-US" b="1" dirty="0">
                <a:solidFill>
                  <a:srgbClr val="002060"/>
                </a:solidFill>
                <a:latin typeface="Garamond" panose="02020404030301010803" pitchFamily="18" charset="0"/>
              </a:rPr>
              <a:t>~ 5 km</a:t>
            </a:r>
            <a:r>
              <a:rPr lang="en-US" b="1" baseline="30000" dirty="0">
                <a:solidFill>
                  <a:srgbClr val="002060"/>
                </a:solidFill>
                <a:latin typeface="Garamond" panose="02020404030301010803" pitchFamily="18" charset="0"/>
              </a:rPr>
              <a:t>2</a:t>
            </a:r>
            <a:r>
              <a:rPr lang="en-US" b="1" dirty="0">
                <a:solidFill>
                  <a:srgbClr val="002060"/>
                </a:solidFill>
                <a:latin typeface="Garamond" panose="02020404030301010803" pitchFamily="18" charset="0"/>
              </a:rPr>
              <a:t>/</a:t>
            </a:r>
            <a:r>
              <a:rPr lang="en-US" b="1" dirty="0" err="1">
                <a:solidFill>
                  <a:srgbClr val="002060"/>
                </a:solidFill>
                <a:latin typeface="Garamond" panose="02020404030301010803" pitchFamily="18" charset="0"/>
              </a:rPr>
              <a:t>yr</a:t>
            </a:r>
            <a:r>
              <a:rPr lang="en-US" b="1" dirty="0">
                <a:solidFill>
                  <a:srgbClr val="002060"/>
                </a:solidFill>
                <a:latin typeface="Garamond" panose="02020404030301010803" pitchFamily="18" charset="0"/>
              </a:rPr>
              <a:t> </a:t>
            </a:r>
          </a:p>
        </p:txBody>
      </p:sp>
      <p:sp>
        <p:nvSpPr>
          <p:cNvPr id="6" name="Title 1">
            <a:extLst>
              <a:ext uri="{FF2B5EF4-FFF2-40B4-BE49-F238E27FC236}">
                <a16:creationId xmlns:a16="http://schemas.microsoft.com/office/drawing/2014/main" id="{BADDD08C-EF31-F340-A031-E6ED155E116D}"/>
              </a:ext>
            </a:extLst>
          </p:cNvPr>
          <p:cNvSpPr txBox="1">
            <a:spLocks/>
          </p:cNvSpPr>
          <p:nvPr/>
        </p:nvSpPr>
        <p:spPr>
          <a:xfrm>
            <a:off x="914397" y="4527570"/>
            <a:ext cx="10515600" cy="9350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Garamond" panose="02020404030301010803" pitchFamily="18" charset="0"/>
              </a:rPr>
              <a:t>Hassan et al. (2017) </a:t>
            </a:r>
          </a:p>
        </p:txBody>
      </p:sp>
      <p:sp>
        <p:nvSpPr>
          <p:cNvPr id="7" name="Content Placeholder 2">
            <a:extLst>
              <a:ext uri="{FF2B5EF4-FFF2-40B4-BE49-F238E27FC236}">
                <a16:creationId xmlns:a16="http://schemas.microsoft.com/office/drawing/2014/main" id="{1430AD97-6791-9F41-BB02-D6303EEA63EC}"/>
              </a:ext>
            </a:extLst>
          </p:cNvPr>
          <p:cNvSpPr txBox="1">
            <a:spLocks/>
          </p:cNvSpPr>
          <p:nvPr/>
        </p:nvSpPr>
        <p:spPr>
          <a:xfrm>
            <a:off x="1276350" y="5535627"/>
            <a:ext cx="10515600" cy="935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C00000"/>
                </a:solidFill>
                <a:latin typeface="Garamond" panose="02020404030301010803" pitchFamily="18" charset="0"/>
              </a:rPr>
              <a:t>1973 – 2016 </a:t>
            </a:r>
            <a:r>
              <a:rPr lang="en-US" b="1" dirty="0">
                <a:latin typeface="Garamond" panose="02020404030301010803" pitchFamily="18" charset="0"/>
              </a:rPr>
              <a:t>31.8 km</a:t>
            </a:r>
            <a:r>
              <a:rPr lang="en-US" b="1" baseline="30000" dirty="0">
                <a:latin typeface="Garamond" panose="02020404030301010803" pitchFamily="18" charset="0"/>
              </a:rPr>
              <a:t>2</a:t>
            </a:r>
            <a:r>
              <a:rPr lang="en-US" b="1" dirty="0">
                <a:latin typeface="Garamond" panose="02020404030301010803" pitchFamily="18" charset="0"/>
              </a:rPr>
              <a:t>/</a:t>
            </a:r>
            <a:r>
              <a:rPr lang="en-US" b="1" dirty="0" err="1">
                <a:latin typeface="Garamond" panose="02020404030301010803" pitchFamily="18" charset="0"/>
              </a:rPr>
              <a:t>yr</a:t>
            </a:r>
            <a:endParaRPr lang="en-US" b="1" dirty="0">
              <a:latin typeface="Garamond" panose="02020404030301010803" pitchFamily="18" charset="0"/>
            </a:endParaRPr>
          </a:p>
        </p:txBody>
      </p:sp>
      <p:sp>
        <p:nvSpPr>
          <p:cNvPr id="8" name="Footer Placeholder 7">
            <a:extLst>
              <a:ext uri="{FF2B5EF4-FFF2-40B4-BE49-F238E27FC236}">
                <a16:creationId xmlns:a16="http://schemas.microsoft.com/office/drawing/2014/main" id="{AAD0607C-6721-27B9-C5CD-2E30B931B2C5}"/>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2879203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37FC-1D2E-B247-8AFE-39C7CF72F663}"/>
              </a:ext>
            </a:extLst>
          </p:cNvPr>
          <p:cNvSpPr>
            <a:spLocks noGrp="1"/>
          </p:cNvSpPr>
          <p:nvPr>
            <p:ph type="title"/>
          </p:nvPr>
        </p:nvSpPr>
        <p:spPr>
          <a:xfrm>
            <a:off x="833437" y="250825"/>
            <a:ext cx="10515600" cy="1325563"/>
          </a:xfrm>
        </p:spPr>
        <p:txBody>
          <a:bodyPr>
            <a:normAutofit/>
          </a:bodyPr>
          <a:lstStyle/>
          <a:p>
            <a:pPr algn="ctr"/>
            <a:r>
              <a:rPr lang="en-US" sz="3600" dirty="0">
                <a:latin typeface="Garamond" panose="02020404030301010803" pitchFamily="18" charset="0"/>
              </a:rPr>
              <a:t>The sea-level has risen almost 120 m since the last Glacial Maximum (rates from 4 cm/</a:t>
            </a:r>
            <a:r>
              <a:rPr lang="en-US" sz="3600" dirty="0" err="1">
                <a:latin typeface="Garamond" panose="02020404030301010803" pitchFamily="18" charset="0"/>
              </a:rPr>
              <a:t>yr</a:t>
            </a:r>
            <a:r>
              <a:rPr lang="en-US" sz="3600" dirty="0">
                <a:latin typeface="Garamond" panose="02020404030301010803" pitchFamily="18" charset="0"/>
              </a:rPr>
              <a:t> to 1 mm/</a:t>
            </a:r>
            <a:r>
              <a:rPr lang="en-US" sz="3600" dirty="0" err="1">
                <a:latin typeface="Garamond" panose="02020404030301010803" pitchFamily="18" charset="0"/>
              </a:rPr>
              <a:t>yr</a:t>
            </a:r>
            <a:r>
              <a:rPr lang="en-US" sz="3600" dirty="0">
                <a:latin typeface="Garamond" panose="02020404030301010803" pitchFamily="18" charset="0"/>
              </a:rPr>
              <a:t>)</a:t>
            </a:r>
          </a:p>
        </p:txBody>
      </p:sp>
      <p:pic>
        <p:nvPicPr>
          <p:cNvPr id="4" name="Content Placeholder 3" descr="Post-Glacial_Sea_Level">
            <a:extLst>
              <a:ext uri="{FF2B5EF4-FFF2-40B4-BE49-F238E27FC236}">
                <a16:creationId xmlns:a16="http://schemas.microsoft.com/office/drawing/2014/main" id="{119B21F8-D245-2448-A714-85E9BC914B4D}"/>
              </a:ext>
            </a:extLst>
          </p:cNvPr>
          <p:cNvPicPr>
            <a:picLocks/>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824" b="824"/>
          <a:stretch/>
        </p:blipFill>
        <p:spPr bwMode="auto">
          <a:xfrm>
            <a:off x="2533591" y="1771215"/>
            <a:ext cx="7163222" cy="4808332"/>
          </a:xfrm>
          <a:prstGeom prst="rect">
            <a:avLst/>
          </a:prstGeom>
          <a:noFill/>
          <a:effectLst/>
        </p:spPr>
      </p:pic>
      <p:sp>
        <p:nvSpPr>
          <p:cNvPr id="3" name="Footer Placeholder 2">
            <a:extLst>
              <a:ext uri="{FF2B5EF4-FFF2-40B4-BE49-F238E27FC236}">
                <a16:creationId xmlns:a16="http://schemas.microsoft.com/office/drawing/2014/main" id="{4B189175-C2B9-8AEC-F157-A2A2FC761935}"/>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1874107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C55A7-B6C2-5344-A754-3E7879E64927}"/>
              </a:ext>
            </a:extLst>
          </p:cNvPr>
          <p:cNvSpPr>
            <a:spLocks noGrp="1"/>
          </p:cNvSpPr>
          <p:nvPr>
            <p:ph type="title"/>
          </p:nvPr>
        </p:nvSpPr>
        <p:spPr>
          <a:xfrm>
            <a:off x="838200" y="265110"/>
            <a:ext cx="10515600" cy="1935162"/>
          </a:xfrm>
        </p:spPr>
        <p:txBody>
          <a:bodyPr>
            <a:normAutofit/>
          </a:bodyPr>
          <a:lstStyle/>
          <a:p>
            <a:pPr algn="ctr"/>
            <a:r>
              <a:rPr lang="en-US" sz="3600" dirty="0" err="1">
                <a:latin typeface="Garamond" panose="02020404030301010803" pitchFamily="18" charset="0"/>
              </a:rPr>
              <a:t>Sarker</a:t>
            </a:r>
            <a:r>
              <a:rPr lang="en-US" sz="3600" dirty="0">
                <a:latin typeface="Garamond" panose="02020404030301010803" pitchFamily="18" charset="0"/>
              </a:rPr>
              <a:t> and Thorne (2006) </a:t>
            </a:r>
            <a:br>
              <a:rPr lang="en-US" sz="3600" dirty="0">
                <a:latin typeface="Garamond" panose="02020404030301010803" pitchFamily="18" charset="0"/>
              </a:rPr>
            </a:br>
            <a:br>
              <a:rPr lang="en-US" dirty="0"/>
            </a:br>
            <a:endParaRPr lang="en-US" dirty="0"/>
          </a:p>
        </p:txBody>
      </p:sp>
      <p:sp>
        <p:nvSpPr>
          <p:cNvPr id="3" name="Content Placeholder 2">
            <a:extLst>
              <a:ext uri="{FF2B5EF4-FFF2-40B4-BE49-F238E27FC236}">
                <a16:creationId xmlns:a16="http://schemas.microsoft.com/office/drawing/2014/main" id="{B2924815-DB15-5146-A3A9-51FA89D27B48}"/>
              </a:ext>
            </a:extLst>
          </p:cNvPr>
          <p:cNvSpPr>
            <a:spLocks noGrp="1"/>
          </p:cNvSpPr>
          <p:nvPr>
            <p:ph idx="1"/>
          </p:nvPr>
        </p:nvSpPr>
        <p:spPr>
          <a:xfrm>
            <a:off x="838200" y="1032660"/>
            <a:ext cx="10515600" cy="1624806"/>
          </a:xfrm>
        </p:spPr>
        <p:txBody>
          <a:bodyPr>
            <a:normAutofit/>
          </a:bodyPr>
          <a:lstStyle/>
          <a:p>
            <a:pPr marL="0" indent="0">
              <a:buNone/>
            </a:pPr>
            <a:r>
              <a:rPr lang="en-US" sz="3200" dirty="0">
                <a:latin typeface="Garamond" panose="02020404030301010803" pitchFamily="18" charset="0"/>
              </a:rPr>
              <a:t>The  increased rate of sediment accretion during the late 20</a:t>
            </a:r>
            <a:r>
              <a:rPr lang="en-US" sz="3200" baseline="30000" dirty="0">
                <a:latin typeface="Garamond" panose="02020404030301010803" pitchFamily="18" charset="0"/>
              </a:rPr>
              <a:t>th</a:t>
            </a:r>
            <a:r>
              <a:rPr lang="en-US" sz="3200" dirty="0">
                <a:latin typeface="Garamond" panose="02020404030301010803" pitchFamily="18" charset="0"/>
              </a:rPr>
              <a:t> century at the Meghan estuary could be due to the Assam earthquake of 1950.</a:t>
            </a:r>
          </a:p>
        </p:txBody>
      </p:sp>
      <p:sp>
        <p:nvSpPr>
          <p:cNvPr id="4" name="Content Placeholder 2">
            <a:extLst>
              <a:ext uri="{FF2B5EF4-FFF2-40B4-BE49-F238E27FC236}">
                <a16:creationId xmlns:a16="http://schemas.microsoft.com/office/drawing/2014/main" id="{1F672D23-2174-BB42-A65D-E4555F6DF734}"/>
              </a:ext>
            </a:extLst>
          </p:cNvPr>
          <p:cNvSpPr txBox="1">
            <a:spLocks/>
          </p:cNvSpPr>
          <p:nvPr/>
        </p:nvSpPr>
        <p:spPr>
          <a:xfrm>
            <a:off x="904872" y="2470944"/>
            <a:ext cx="10515600" cy="1229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latin typeface="Garamond" panose="02020404030301010803" pitchFamily="18" charset="0"/>
              </a:rPr>
              <a:t>However, this calculation is based on Mathur (1953) that estimates the landslide earth volume was 45 x 10</a:t>
            </a:r>
            <a:r>
              <a:rPr lang="en-US" sz="3200" baseline="30000" dirty="0">
                <a:latin typeface="Garamond" panose="02020404030301010803" pitchFamily="18" charset="0"/>
              </a:rPr>
              <a:t>9</a:t>
            </a:r>
            <a:r>
              <a:rPr lang="en-US" sz="3200" dirty="0">
                <a:latin typeface="Garamond" panose="02020404030301010803" pitchFamily="18" charset="0"/>
              </a:rPr>
              <a:t> m</a:t>
            </a:r>
            <a:r>
              <a:rPr lang="en-US" sz="3200" baseline="30000" dirty="0">
                <a:latin typeface="Garamond" panose="02020404030301010803" pitchFamily="18" charset="0"/>
              </a:rPr>
              <a:t>3</a:t>
            </a:r>
            <a:r>
              <a:rPr lang="en-US" sz="3200" dirty="0">
                <a:latin typeface="Garamond" panose="02020404030301010803" pitchFamily="18" charset="0"/>
              </a:rPr>
              <a:t>.</a:t>
            </a:r>
          </a:p>
        </p:txBody>
      </p:sp>
      <p:sp>
        <p:nvSpPr>
          <p:cNvPr id="5" name="Content Placeholder 2">
            <a:extLst>
              <a:ext uri="{FF2B5EF4-FFF2-40B4-BE49-F238E27FC236}">
                <a16:creationId xmlns:a16="http://schemas.microsoft.com/office/drawing/2014/main" id="{4C8F5578-F8A3-C043-B845-9FB9498CB176}"/>
              </a:ext>
            </a:extLst>
          </p:cNvPr>
          <p:cNvSpPr txBox="1">
            <a:spLocks/>
          </p:cNvSpPr>
          <p:nvPr/>
        </p:nvSpPr>
        <p:spPr>
          <a:xfrm>
            <a:off x="838200" y="3636972"/>
            <a:ext cx="10515600" cy="1229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latin typeface="Garamond" panose="02020404030301010803" pitchFamily="18" charset="0"/>
              </a:rPr>
              <a:t>This seems to be an overestimation as </a:t>
            </a:r>
            <a:r>
              <a:rPr lang="en-US" sz="3200" dirty="0">
                <a:solidFill>
                  <a:srgbClr val="C00000"/>
                </a:solidFill>
                <a:latin typeface="Garamond" panose="02020404030301010803" pitchFamily="18" charset="0"/>
              </a:rPr>
              <a:t>45 km</a:t>
            </a:r>
            <a:r>
              <a:rPr lang="en-US" sz="3200" baseline="30000" dirty="0">
                <a:solidFill>
                  <a:srgbClr val="C00000"/>
                </a:solidFill>
                <a:latin typeface="Garamond" panose="02020404030301010803" pitchFamily="18" charset="0"/>
              </a:rPr>
              <a:t>3</a:t>
            </a:r>
            <a:r>
              <a:rPr lang="en-US" sz="3200" dirty="0">
                <a:solidFill>
                  <a:srgbClr val="C00000"/>
                </a:solidFill>
                <a:latin typeface="Garamond" panose="02020404030301010803" pitchFamily="18" charset="0"/>
              </a:rPr>
              <a:t> </a:t>
            </a:r>
            <a:r>
              <a:rPr lang="en-US" sz="3200" dirty="0">
                <a:latin typeface="Garamond" panose="02020404030301010803" pitchFamily="18" charset="0"/>
              </a:rPr>
              <a:t>of material could provide almost 35 years of nominal 10</a:t>
            </a:r>
            <a:r>
              <a:rPr lang="en-US" sz="3200" baseline="30000" dirty="0">
                <a:latin typeface="Garamond" panose="02020404030301010803" pitchFamily="18" charset="0"/>
              </a:rPr>
              <a:t>9</a:t>
            </a:r>
            <a:r>
              <a:rPr lang="en-US" sz="3200" dirty="0">
                <a:latin typeface="Garamond" panose="02020404030301010803" pitchFamily="18" charset="0"/>
              </a:rPr>
              <a:t> </a:t>
            </a:r>
            <a:r>
              <a:rPr lang="en-US" sz="3200" dirty="0" err="1">
                <a:latin typeface="Garamond" panose="02020404030301010803" pitchFamily="18" charset="0"/>
              </a:rPr>
              <a:t>tonnes</a:t>
            </a:r>
            <a:r>
              <a:rPr lang="en-US" sz="3200" dirty="0">
                <a:latin typeface="Garamond" panose="02020404030301010803" pitchFamily="18" charset="0"/>
              </a:rPr>
              <a:t>/</a:t>
            </a:r>
            <a:r>
              <a:rPr lang="en-US" sz="3200" dirty="0" err="1">
                <a:latin typeface="Garamond" panose="02020404030301010803" pitchFamily="18" charset="0"/>
              </a:rPr>
              <a:t>yr</a:t>
            </a:r>
            <a:r>
              <a:rPr lang="en-US" sz="3200" dirty="0">
                <a:latin typeface="Garamond" panose="02020404030301010803" pitchFamily="18" charset="0"/>
              </a:rPr>
              <a:t> </a:t>
            </a:r>
          </a:p>
        </p:txBody>
      </p:sp>
      <p:sp>
        <p:nvSpPr>
          <p:cNvPr id="6" name="Content Placeholder 2">
            <a:extLst>
              <a:ext uri="{FF2B5EF4-FFF2-40B4-BE49-F238E27FC236}">
                <a16:creationId xmlns:a16="http://schemas.microsoft.com/office/drawing/2014/main" id="{84306745-6C6B-C54E-8BDE-36F7B4270352}"/>
              </a:ext>
            </a:extLst>
          </p:cNvPr>
          <p:cNvSpPr txBox="1">
            <a:spLocks/>
          </p:cNvSpPr>
          <p:nvPr/>
        </p:nvSpPr>
        <p:spPr>
          <a:xfrm>
            <a:off x="885822" y="4975245"/>
            <a:ext cx="10515600" cy="1229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latin typeface="Garamond" panose="02020404030301010803" pitchFamily="18" charset="0"/>
              </a:rPr>
              <a:t>Marc et al. (2014) </a:t>
            </a:r>
          </a:p>
          <a:p>
            <a:pPr marL="0" indent="0">
              <a:buFont typeface="Arial" panose="020B0604020202020204" pitchFamily="34" charset="0"/>
              <a:buNone/>
            </a:pPr>
            <a:r>
              <a:rPr lang="en-US" sz="3200" dirty="0">
                <a:latin typeface="Garamond" panose="02020404030301010803" pitchFamily="18" charset="0"/>
              </a:rPr>
              <a:t>Assam landslide volume to be </a:t>
            </a:r>
            <a:r>
              <a:rPr lang="en-US" sz="3200" dirty="0">
                <a:solidFill>
                  <a:srgbClr val="C00000"/>
                </a:solidFill>
                <a:latin typeface="Garamond" panose="02020404030301010803" pitchFamily="18" charset="0"/>
              </a:rPr>
              <a:t>2 km</a:t>
            </a:r>
            <a:r>
              <a:rPr lang="en-US" sz="3200" baseline="30000" dirty="0">
                <a:solidFill>
                  <a:srgbClr val="C00000"/>
                </a:solidFill>
                <a:latin typeface="Garamond" panose="02020404030301010803" pitchFamily="18" charset="0"/>
              </a:rPr>
              <a:t>3</a:t>
            </a:r>
            <a:r>
              <a:rPr lang="en-US" sz="3200" dirty="0">
                <a:latin typeface="Garamond" panose="02020404030301010803" pitchFamily="18" charset="0"/>
              </a:rPr>
              <a:t>. [It’s still quite substantial]</a:t>
            </a:r>
          </a:p>
        </p:txBody>
      </p:sp>
      <p:sp>
        <p:nvSpPr>
          <p:cNvPr id="7" name="Footer Placeholder 6">
            <a:extLst>
              <a:ext uri="{FF2B5EF4-FFF2-40B4-BE49-F238E27FC236}">
                <a16:creationId xmlns:a16="http://schemas.microsoft.com/office/drawing/2014/main" id="{9B176D37-64DA-1A36-CFAC-BBDA521CD735}"/>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783425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8B9E4-080C-3047-9189-F470601F73D3}"/>
              </a:ext>
            </a:extLst>
          </p:cNvPr>
          <p:cNvSpPr>
            <a:spLocks noGrp="1"/>
          </p:cNvSpPr>
          <p:nvPr>
            <p:ph type="title"/>
          </p:nvPr>
        </p:nvSpPr>
        <p:spPr/>
        <p:txBody>
          <a:bodyPr>
            <a:normAutofit/>
          </a:bodyPr>
          <a:lstStyle/>
          <a:p>
            <a:pPr algn="ctr"/>
            <a:r>
              <a:rPr lang="en-US" sz="4000" dirty="0"/>
              <a:t>So, what could be the reasons for this enhanced accretion process? </a:t>
            </a:r>
          </a:p>
        </p:txBody>
      </p:sp>
      <p:sp>
        <p:nvSpPr>
          <p:cNvPr id="3" name="Content Placeholder 2">
            <a:extLst>
              <a:ext uri="{FF2B5EF4-FFF2-40B4-BE49-F238E27FC236}">
                <a16:creationId xmlns:a16="http://schemas.microsoft.com/office/drawing/2014/main" id="{6D5778A3-75B2-6449-BE8D-496A8DF7303F}"/>
              </a:ext>
            </a:extLst>
          </p:cNvPr>
          <p:cNvSpPr>
            <a:spLocks noGrp="1"/>
          </p:cNvSpPr>
          <p:nvPr>
            <p:ph idx="1"/>
          </p:nvPr>
        </p:nvSpPr>
        <p:spPr/>
        <p:txBody>
          <a:bodyPr/>
          <a:lstStyle/>
          <a:p>
            <a:pPr marL="514350" indent="-514350">
              <a:buAutoNum type="arabicPeriod"/>
            </a:pPr>
            <a:r>
              <a:rPr lang="en-US" sz="3200" dirty="0">
                <a:latin typeface="Garamond" panose="02020404030301010803" pitchFamily="18" charset="0"/>
              </a:rPr>
              <a:t>Deforestation (anthropogenic)</a:t>
            </a:r>
          </a:p>
          <a:p>
            <a:pPr marL="514350" indent="-514350">
              <a:buAutoNum type="arabicPeriod"/>
            </a:pPr>
            <a:r>
              <a:rPr lang="en-US" sz="3200" dirty="0">
                <a:latin typeface="Garamond" panose="02020404030301010803" pitchFamily="18" charset="0"/>
              </a:rPr>
              <a:t>Landslides (anthropogenic and natural)</a:t>
            </a:r>
          </a:p>
          <a:p>
            <a:pPr marL="514350" indent="-514350">
              <a:buAutoNum type="arabicPeriod"/>
            </a:pPr>
            <a:r>
              <a:rPr lang="en-US" sz="3200" dirty="0">
                <a:latin typeface="Garamond" panose="02020404030301010803" pitchFamily="18" charset="0"/>
              </a:rPr>
              <a:t>Preventing sediment deposition on the land (anthropogenic)</a:t>
            </a:r>
          </a:p>
          <a:p>
            <a:pPr marL="514350" indent="-514350">
              <a:buAutoNum type="arabicPeriod"/>
            </a:pPr>
            <a:r>
              <a:rPr lang="en-US" sz="3200" dirty="0">
                <a:latin typeface="Garamond" panose="02020404030301010803" pitchFamily="18" charset="0"/>
              </a:rPr>
              <a:t>Extreme rainfall events (climate change)</a:t>
            </a:r>
          </a:p>
          <a:p>
            <a:pPr marL="514350" indent="-514350">
              <a:buAutoNum type="arabicPeriod"/>
            </a:pPr>
            <a:r>
              <a:rPr lang="en-US" sz="3200" dirty="0">
                <a:latin typeface="Garamond" panose="02020404030301010803" pitchFamily="18" charset="0"/>
              </a:rPr>
              <a:t>Enhanced glacial melting and scouring (climate change)</a:t>
            </a:r>
          </a:p>
          <a:p>
            <a:pPr marL="514350" indent="-514350">
              <a:buAutoNum type="arabicPeriod"/>
            </a:pPr>
            <a:r>
              <a:rPr lang="en-US" sz="3200" dirty="0">
                <a:latin typeface="Garamond" panose="02020404030301010803" pitchFamily="18" charset="0"/>
              </a:rPr>
              <a:t>Others ? </a:t>
            </a:r>
          </a:p>
          <a:p>
            <a:pPr marL="0" indent="0">
              <a:buNone/>
            </a:pPr>
            <a:endParaRPr lang="en-US" dirty="0"/>
          </a:p>
        </p:txBody>
      </p:sp>
      <p:sp>
        <p:nvSpPr>
          <p:cNvPr id="4" name="Footer Placeholder 3">
            <a:extLst>
              <a:ext uri="{FF2B5EF4-FFF2-40B4-BE49-F238E27FC236}">
                <a16:creationId xmlns:a16="http://schemas.microsoft.com/office/drawing/2014/main" id="{DDC76BD6-A0C6-09A9-0BAB-2917E11A2DE1}"/>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67816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506AF-3671-6C47-81C0-E8EF37989BE2}"/>
              </a:ext>
            </a:extLst>
          </p:cNvPr>
          <p:cNvSpPr>
            <a:spLocks noGrp="1"/>
          </p:cNvSpPr>
          <p:nvPr>
            <p:ph type="title"/>
          </p:nvPr>
        </p:nvSpPr>
        <p:spPr>
          <a:xfrm>
            <a:off x="838200" y="365125"/>
            <a:ext cx="10534650" cy="2141592"/>
          </a:xfrm>
        </p:spPr>
        <p:txBody>
          <a:bodyPr>
            <a:noAutofit/>
          </a:bodyPr>
          <a:lstStyle/>
          <a:p>
            <a:pPr algn="ctr"/>
            <a:r>
              <a:rPr lang="en-US" sz="3400" dirty="0">
                <a:latin typeface="Garamond" panose="02020404030301010803" pitchFamily="18" charset="0"/>
              </a:rPr>
              <a:t>The Saddler Plot (1981) seems to say that the long-term sedimentation rates are on the order of ~ 1 mm/</a:t>
            </a:r>
            <a:r>
              <a:rPr lang="en-US" sz="3400" dirty="0" err="1">
                <a:latin typeface="Garamond" panose="02020404030301010803" pitchFamily="18" charset="0"/>
              </a:rPr>
              <a:t>yr</a:t>
            </a:r>
            <a:r>
              <a:rPr lang="en-US" sz="3400" dirty="0">
                <a:latin typeface="Garamond" panose="02020404030301010803" pitchFamily="18" charset="0"/>
              </a:rPr>
              <a:t> </a:t>
            </a:r>
            <a:br>
              <a:rPr lang="en-US" sz="3400" dirty="0">
                <a:latin typeface="Garamond" panose="02020404030301010803" pitchFamily="18" charset="0"/>
              </a:rPr>
            </a:br>
            <a:r>
              <a:rPr lang="en-US" sz="3400" dirty="0">
                <a:latin typeface="Garamond" panose="02020404030301010803" pitchFamily="18" charset="0"/>
              </a:rPr>
              <a:t>So, questions remain with the current overall sediment rate estimations </a:t>
            </a:r>
            <a:br>
              <a:rPr lang="en-US" sz="3400" dirty="0">
                <a:latin typeface="Garamond" panose="02020404030301010803" pitchFamily="18" charset="0"/>
              </a:rPr>
            </a:br>
            <a:endParaRPr lang="en-US" sz="3400" dirty="0">
              <a:latin typeface="Garamond" panose="02020404030301010803" pitchFamily="18" charset="0"/>
            </a:endParaRPr>
          </a:p>
        </p:txBody>
      </p:sp>
      <p:pic>
        <p:nvPicPr>
          <p:cNvPr id="4" name="Content Placeholder 3">
            <a:extLst>
              <a:ext uri="{FF2B5EF4-FFF2-40B4-BE49-F238E27FC236}">
                <a16:creationId xmlns:a16="http://schemas.microsoft.com/office/drawing/2014/main" id="{0BADDDA0-EA1F-124A-BE6F-07F0DABBBF6E}"/>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168869" y="2506717"/>
            <a:ext cx="5646524" cy="4057598"/>
          </a:xfrm>
          <a:prstGeom prst="rect">
            <a:avLst/>
          </a:prstGeom>
        </p:spPr>
      </p:pic>
      <p:sp>
        <p:nvSpPr>
          <p:cNvPr id="3" name="Footer Placeholder 2">
            <a:extLst>
              <a:ext uri="{FF2B5EF4-FFF2-40B4-BE49-F238E27FC236}">
                <a16:creationId xmlns:a16="http://schemas.microsoft.com/office/drawing/2014/main" id="{653DEBDA-CAEE-3200-E947-B50AFC824532}"/>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1593047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0A9CD-3D49-0849-BAE6-B1DE18A05E09}"/>
              </a:ext>
            </a:extLst>
          </p:cNvPr>
          <p:cNvSpPr>
            <a:spLocks noGrp="1"/>
          </p:cNvSpPr>
          <p:nvPr>
            <p:ph type="title"/>
          </p:nvPr>
        </p:nvSpPr>
        <p:spPr>
          <a:xfrm>
            <a:off x="838200" y="211137"/>
            <a:ext cx="10515600" cy="566103"/>
          </a:xfrm>
        </p:spPr>
        <p:txBody>
          <a:bodyPr>
            <a:normAutofit/>
          </a:bodyPr>
          <a:lstStyle/>
          <a:p>
            <a:r>
              <a:rPr lang="en-US" sz="2800" dirty="0">
                <a:solidFill>
                  <a:srgbClr val="C00000"/>
                </a:solidFill>
                <a:latin typeface="Garamond" panose="02020404030301010803" pitchFamily="18" charset="0"/>
              </a:rPr>
              <a:t>Thoughts out loud</a:t>
            </a:r>
          </a:p>
        </p:txBody>
      </p:sp>
      <p:sp>
        <p:nvSpPr>
          <p:cNvPr id="3" name="Content Placeholder 2">
            <a:extLst>
              <a:ext uri="{FF2B5EF4-FFF2-40B4-BE49-F238E27FC236}">
                <a16:creationId xmlns:a16="http://schemas.microsoft.com/office/drawing/2014/main" id="{77DA1041-5288-0740-B198-F7A9079BE89C}"/>
              </a:ext>
            </a:extLst>
          </p:cNvPr>
          <p:cNvSpPr>
            <a:spLocks noGrp="1"/>
          </p:cNvSpPr>
          <p:nvPr>
            <p:ph idx="1"/>
          </p:nvPr>
        </p:nvSpPr>
        <p:spPr>
          <a:xfrm>
            <a:off x="638175" y="777240"/>
            <a:ext cx="10515600" cy="5579110"/>
          </a:xfrm>
        </p:spPr>
        <p:txBody>
          <a:bodyPr/>
          <a:lstStyle/>
          <a:p>
            <a:pPr marL="0" indent="0">
              <a:buNone/>
            </a:pPr>
            <a:r>
              <a:rPr lang="en-US" dirty="0">
                <a:latin typeface="Garamond" panose="02020404030301010803" pitchFamily="18" charset="0"/>
              </a:rPr>
              <a:t>We already know these: </a:t>
            </a:r>
            <a:br>
              <a:rPr lang="en-US" dirty="0">
                <a:latin typeface="Garamond" panose="02020404030301010803" pitchFamily="18" charset="0"/>
              </a:rPr>
            </a:br>
            <a:r>
              <a:rPr lang="en-US" dirty="0">
                <a:latin typeface="Garamond" panose="02020404030301010803" pitchFamily="18" charset="0"/>
              </a:rPr>
              <a:t>1 </a:t>
            </a:r>
            <a:r>
              <a:rPr lang="en-US" b="1" dirty="0">
                <a:solidFill>
                  <a:srgbClr val="002060"/>
                </a:solidFill>
                <a:latin typeface="Garamond" panose="02020404030301010803" pitchFamily="18" charset="0"/>
              </a:rPr>
              <a:t>Extensive data collection </a:t>
            </a:r>
            <a:r>
              <a:rPr lang="en-US" dirty="0">
                <a:latin typeface="Garamond" panose="02020404030301010803" pitchFamily="18" charset="0"/>
              </a:rPr>
              <a:t>on sedimentation, subsidence, river flow parameters and sea level in order to establish sediment variability pattern. </a:t>
            </a:r>
          </a:p>
          <a:p>
            <a:pPr marL="0" indent="0">
              <a:buNone/>
            </a:pPr>
            <a:r>
              <a:rPr lang="en-US" dirty="0">
                <a:latin typeface="Garamond" panose="02020404030301010803" pitchFamily="18" charset="0"/>
              </a:rPr>
              <a:t>2 </a:t>
            </a:r>
            <a:r>
              <a:rPr lang="en-US" b="1" dirty="0">
                <a:solidFill>
                  <a:srgbClr val="002060"/>
                </a:solidFill>
                <a:latin typeface="Garamond" panose="02020404030301010803" pitchFamily="18" charset="0"/>
              </a:rPr>
              <a:t>Sediment needs to flow unimpeded </a:t>
            </a:r>
            <a:r>
              <a:rPr lang="en-US" dirty="0">
                <a:latin typeface="Garamond" panose="02020404030301010803" pitchFamily="18" charset="0"/>
              </a:rPr>
              <a:t>through upper part of the Delta and settle in the fluvial delta and coastal areas. </a:t>
            </a:r>
            <a:r>
              <a:rPr lang="en-US" b="1" dirty="0">
                <a:solidFill>
                  <a:srgbClr val="002060"/>
                </a:solidFill>
                <a:latin typeface="Garamond" panose="02020404030301010803" pitchFamily="18" charset="0"/>
              </a:rPr>
              <a:t>No large-scale structure </a:t>
            </a:r>
            <a:r>
              <a:rPr lang="en-US" dirty="0">
                <a:latin typeface="Garamond" panose="02020404030301010803" pitchFamily="18" charset="0"/>
              </a:rPr>
              <a:t>that could impede the sediment flow. </a:t>
            </a:r>
            <a:r>
              <a:rPr lang="en-US" b="1" dirty="0">
                <a:solidFill>
                  <a:srgbClr val="002060"/>
                </a:solidFill>
                <a:latin typeface="Garamond" panose="02020404030301010803" pitchFamily="18" charset="0"/>
              </a:rPr>
              <a:t>Multilateral understating</a:t>
            </a:r>
            <a:r>
              <a:rPr lang="en-US" dirty="0">
                <a:latin typeface="Garamond" panose="02020404030301010803" pitchFamily="18" charset="0"/>
              </a:rPr>
              <a:t> about water and sediment flow with the upper riparian countries.</a:t>
            </a:r>
            <a:br>
              <a:rPr lang="en-US" dirty="0">
                <a:latin typeface="Garamond" panose="02020404030301010803" pitchFamily="18" charset="0"/>
              </a:rPr>
            </a:br>
            <a:br>
              <a:rPr lang="en-US" dirty="0">
                <a:latin typeface="Garamond" panose="02020404030301010803" pitchFamily="18" charset="0"/>
              </a:rPr>
            </a:br>
            <a:r>
              <a:rPr lang="en-US" b="1" dirty="0">
                <a:solidFill>
                  <a:srgbClr val="FF0000"/>
                </a:solidFill>
                <a:latin typeface="Garamond" panose="02020404030301010803" pitchFamily="18" charset="0"/>
              </a:rPr>
              <a:t>Adaptation:</a:t>
            </a:r>
          </a:p>
          <a:p>
            <a:pPr marL="0" indent="0">
              <a:buNone/>
            </a:pPr>
            <a:r>
              <a:rPr lang="en-US" dirty="0">
                <a:latin typeface="Garamond" panose="02020404030301010803" pitchFamily="18" charset="0"/>
              </a:rPr>
              <a:t>3 Restructuring of population distribution pattern.</a:t>
            </a:r>
          </a:p>
          <a:p>
            <a:pPr marL="0" indent="0">
              <a:buNone/>
            </a:pPr>
            <a:r>
              <a:rPr lang="en-US" dirty="0">
                <a:latin typeface="Garamond" panose="02020404030301010803" pitchFamily="18" charset="0"/>
              </a:rPr>
              <a:t>4 Restructuring of agricultural pattern</a:t>
            </a:r>
          </a:p>
          <a:p>
            <a:pPr marL="0" indent="0">
              <a:buNone/>
            </a:pPr>
            <a:r>
              <a:rPr lang="en-US" dirty="0">
                <a:latin typeface="Garamond" panose="02020404030301010803" pitchFamily="18" charset="0"/>
              </a:rPr>
              <a:t>5 Restructuring of housing </a:t>
            </a:r>
          </a:p>
          <a:p>
            <a:pPr marL="0" indent="0">
              <a:buNone/>
            </a:pPr>
            <a:endParaRPr lang="en-US" dirty="0"/>
          </a:p>
        </p:txBody>
      </p:sp>
      <p:sp>
        <p:nvSpPr>
          <p:cNvPr id="4" name="Footer Placeholder 3">
            <a:extLst>
              <a:ext uri="{FF2B5EF4-FFF2-40B4-BE49-F238E27FC236}">
                <a16:creationId xmlns:a16="http://schemas.microsoft.com/office/drawing/2014/main" id="{A2A6F730-20F6-9336-C10F-38479DDDB9F6}"/>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3291554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DE948-084D-0C9C-CD9D-987C618AE420}"/>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C5A620F5-9A92-4F5B-5449-CB94B9CC29C9}"/>
              </a:ext>
            </a:extLst>
          </p:cNvPr>
          <p:cNvSpPr>
            <a:spLocks noGrp="1"/>
          </p:cNvSpPr>
          <p:nvPr>
            <p:ph type="ftr" sz="quarter" idx="11"/>
          </p:nvPr>
        </p:nvSpPr>
        <p:spPr/>
        <p:txBody>
          <a:bodyPr/>
          <a:lstStyle/>
          <a:p>
            <a:r>
              <a:rPr lang="en-US"/>
              <a:t>BEN Webinar October 29 2022</a:t>
            </a:r>
          </a:p>
        </p:txBody>
      </p:sp>
      <p:pic>
        <p:nvPicPr>
          <p:cNvPr id="12" name="Content Placeholder 11">
            <a:extLst>
              <a:ext uri="{FF2B5EF4-FFF2-40B4-BE49-F238E27FC236}">
                <a16:creationId xmlns:a16="http://schemas.microsoft.com/office/drawing/2014/main" id="{3C3BBB07-1CAA-13D4-25F9-9EE7ACEA26DA}"/>
              </a:ext>
            </a:extLst>
          </p:cNvPr>
          <p:cNvPicPr>
            <a:picLocks noGrp="1" noChangeAspect="1"/>
          </p:cNvPicPr>
          <p:nvPr>
            <p:ph idx="1"/>
          </p:nvPr>
        </p:nvPicPr>
        <p:blipFill>
          <a:blip r:embed="rId2"/>
          <a:stretch>
            <a:fillRect/>
          </a:stretch>
        </p:blipFill>
        <p:spPr>
          <a:xfrm>
            <a:off x="491930" y="365125"/>
            <a:ext cx="4541278" cy="3229928"/>
          </a:xfrm>
        </p:spPr>
      </p:pic>
      <p:pic>
        <p:nvPicPr>
          <p:cNvPr id="14" name="Picture 13">
            <a:extLst>
              <a:ext uri="{FF2B5EF4-FFF2-40B4-BE49-F238E27FC236}">
                <a16:creationId xmlns:a16="http://schemas.microsoft.com/office/drawing/2014/main" id="{2478490F-E6D2-E6AF-E9AA-C307E102F3B5}"/>
              </a:ext>
            </a:extLst>
          </p:cNvPr>
          <p:cNvPicPr>
            <a:picLocks noChangeAspect="1"/>
          </p:cNvPicPr>
          <p:nvPr/>
        </p:nvPicPr>
        <p:blipFill>
          <a:blip r:embed="rId3"/>
          <a:stretch>
            <a:fillRect/>
          </a:stretch>
        </p:blipFill>
        <p:spPr>
          <a:xfrm>
            <a:off x="7306393" y="71294"/>
            <a:ext cx="4189123" cy="3238787"/>
          </a:xfrm>
          <a:prstGeom prst="rect">
            <a:avLst/>
          </a:prstGeom>
        </p:spPr>
      </p:pic>
      <p:pic>
        <p:nvPicPr>
          <p:cNvPr id="8" name="Picture 7">
            <a:extLst>
              <a:ext uri="{FF2B5EF4-FFF2-40B4-BE49-F238E27FC236}">
                <a16:creationId xmlns:a16="http://schemas.microsoft.com/office/drawing/2014/main" id="{5A87543F-7E25-18C2-0719-74172E5E4D51}"/>
              </a:ext>
            </a:extLst>
          </p:cNvPr>
          <p:cNvPicPr>
            <a:picLocks noChangeAspect="1"/>
          </p:cNvPicPr>
          <p:nvPr/>
        </p:nvPicPr>
        <p:blipFill>
          <a:blip r:embed="rId4"/>
          <a:stretch>
            <a:fillRect/>
          </a:stretch>
        </p:blipFill>
        <p:spPr>
          <a:xfrm>
            <a:off x="5317675" y="2923079"/>
            <a:ext cx="5108910" cy="3627755"/>
          </a:xfrm>
          <a:prstGeom prst="rect">
            <a:avLst/>
          </a:prstGeom>
        </p:spPr>
      </p:pic>
      <p:pic>
        <p:nvPicPr>
          <p:cNvPr id="16" name="Picture 15">
            <a:extLst>
              <a:ext uri="{FF2B5EF4-FFF2-40B4-BE49-F238E27FC236}">
                <a16:creationId xmlns:a16="http://schemas.microsoft.com/office/drawing/2014/main" id="{D8D7D880-85CA-370E-A77C-ED1D98D8B52D}"/>
              </a:ext>
            </a:extLst>
          </p:cNvPr>
          <p:cNvPicPr>
            <a:picLocks noChangeAspect="1"/>
          </p:cNvPicPr>
          <p:nvPr/>
        </p:nvPicPr>
        <p:blipFill>
          <a:blip r:embed="rId5"/>
          <a:stretch>
            <a:fillRect/>
          </a:stretch>
        </p:blipFill>
        <p:spPr>
          <a:xfrm>
            <a:off x="838200" y="3720322"/>
            <a:ext cx="3619500" cy="2921000"/>
          </a:xfrm>
          <a:prstGeom prst="rect">
            <a:avLst/>
          </a:prstGeom>
        </p:spPr>
      </p:pic>
      <p:sp>
        <p:nvSpPr>
          <p:cNvPr id="17" name="Content Placeholder 2">
            <a:extLst>
              <a:ext uri="{FF2B5EF4-FFF2-40B4-BE49-F238E27FC236}">
                <a16:creationId xmlns:a16="http://schemas.microsoft.com/office/drawing/2014/main" id="{67544953-6B3E-0CCE-DF73-C46D2EA80EC6}"/>
              </a:ext>
            </a:extLst>
          </p:cNvPr>
          <p:cNvSpPr txBox="1">
            <a:spLocks/>
          </p:cNvSpPr>
          <p:nvPr/>
        </p:nvSpPr>
        <p:spPr>
          <a:xfrm>
            <a:off x="4749934" y="949038"/>
            <a:ext cx="2271992" cy="180340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Garamond" panose="02020404030301010803" pitchFamily="18" charset="0"/>
              </a:rPr>
              <a:t>Population of the country will start to decline after 2060.</a:t>
            </a:r>
          </a:p>
        </p:txBody>
      </p:sp>
    </p:spTree>
    <p:extLst>
      <p:ext uri="{BB962C8B-B14F-4D97-AF65-F5344CB8AC3E}">
        <p14:creationId xmlns:p14="http://schemas.microsoft.com/office/powerpoint/2010/main" val="2105416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F0A1-1B93-494A-8D98-346A436223CF}"/>
              </a:ext>
            </a:extLst>
          </p:cNvPr>
          <p:cNvSpPr>
            <a:spLocks noGrp="1"/>
          </p:cNvSpPr>
          <p:nvPr>
            <p:ph type="title"/>
          </p:nvPr>
        </p:nvSpPr>
        <p:spPr>
          <a:xfrm>
            <a:off x="685800" y="259080"/>
            <a:ext cx="10668000" cy="2520949"/>
          </a:xfrm>
        </p:spPr>
        <p:txBody>
          <a:bodyPr>
            <a:noAutofit/>
          </a:bodyPr>
          <a:lstStyle/>
          <a:p>
            <a:r>
              <a:rPr lang="en-US" sz="2000" b="0" i="0" dirty="0">
                <a:solidFill>
                  <a:srgbClr val="505050"/>
                </a:solidFill>
                <a:effectLst/>
                <a:latin typeface="Garamond" panose="02020404030301010803" pitchFamily="18" charset="0"/>
              </a:rPr>
              <a:t>“Since the 1960s, ~5000 km</a:t>
            </a:r>
            <a:r>
              <a:rPr lang="en-US" sz="2000" b="0" i="0" baseline="30000" dirty="0">
                <a:solidFill>
                  <a:srgbClr val="505050"/>
                </a:solidFill>
                <a:effectLst/>
                <a:latin typeface="Garamond" panose="02020404030301010803" pitchFamily="18" charset="0"/>
              </a:rPr>
              <a:t>2</a:t>
            </a:r>
            <a:r>
              <a:rPr lang="en-US" sz="2000" b="0" i="0" dirty="0">
                <a:solidFill>
                  <a:srgbClr val="505050"/>
                </a:solidFill>
                <a:effectLst/>
                <a:latin typeface="Garamond" panose="02020404030301010803" pitchFamily="18" charset="0"/>
              </a:rPr>
              <a:t> of tidal delta plain in southwest Bangladesh has been embanked and converted to densely inhabited, agricultural islands (i.e., polders). We reveal that &gt;600 km of these major waterways have infilled in recent decades, converting to land through enhanced sedimentation and the direct blocking of waterways by embankments and sluice gates. The infilled channels account for ~90 km</a:t>
            </a:r>
            <a:r>
              <a:rPr lang="en-US" sz="2000" b="0" i="0" baseline="30000" dirty="0">
                <a:solidFill>
                  <a:srgbClr val="505050"/>
                </a:solidFill>
                <a:effectLst/>
                <a:latin typeface="Garamond" panose="02020404030301010803" pitchFamily="18" charset="0"/>
              </a:rPr>
              <a:t>2</a:t>
            </a:r>
            <a:r>
              <a:rPr lang="en-US" sz="2000" b="0" i="0" dirty="0">
                <a:solidFill>
                  <a:srgbClr val="505050"/>
                </a:solidFill>
                <a:effectLst/>
                <a:latin typeface="Garamond" panose="02020404030301010803" pitchFamily="18" charset="0"/>
              </a:rPr>
              <a:t> of new land in the last 40–50 years, the rate of which, ~2 km</a:t>
            </a:r>
            <a:r>
              <a:rPr lang="en-US" sz="2000" b="0" i="0" baseline="30000" dirty="0">
                <a:solidFill>
                  <a:srgbClr val="505050"/>
                </a:solidFill>
                <a:effectLst/>
                <a:latin typeface="Garamond" panose="02020404030301010803" pitchFamily="18" charset="0"/>
              </a:rPr>
              <a:t>2</a:t>
            </a:r>
            <a:r>
              <a:rPr lang="en-US" sz="2000" b="0" i="0" dirty="0">
                <a:solidFill>
                  <a:srgbClr val="505050"/>
                </a:solidFill>
                <a:effectLst/>
                <a:latin typeface="Garamond" panose="02020404030301010803" pitchFamily="18" charset="0"/>
              </a:rPr>
              <a:t>/</a:t>
            </a:r>
            <a:r>
              <a:rPr lang="en-US" sz="2000" b="0" i="0" dirty="0" err="1">
                <a:solidFill>
                  <a:srgbClr val="505050"/>
                </a:solidFill>
                <a:effectLst/>
                <a:latin typeface="Garamond" panose="02020404030301010803" pitchFamily="18" charset="0"/>
              </a:rPr>
              <a:t>yr</a:t>
            </a:r>
            <a:r>
              <a:rPr lang="en-US" sz="2000" b="0" i="0" dirty="0">
                <a:solidFill>
                  <a:srgbClr val="505050"/>
                </a:solidFill>
                <a:effectLst/>
                <a:latin typeface="Garamond" panose="02020404030301010803" pitchFamily="18" charset="0"/>
              </a:rPr>
              <a:t>, offsets the 4 km</a:t>
            </a:r>
            <a:r>
              <a:rPr lang="en-US" sz="2000" b="0" i="0" baseline="30000" dirty="0">
                <a:solidFill>
                  <a:srgbClr val="505050"/>
                </a:solidFill>
                <a:effectLst/>
                <a:latin typeface="Garamond" panose="02020404030301010803" pitchFamily="18" charset="0"/>
              </a:rPr>
              <a:t>2</a:t>
            </a:r>
            <a:r>
              <a:rPr lang="en-US" sz="2000" b="0" i="0" dirty="0">
                <a:solidFill>
                  <a:srgbClr val="505050"/>
                </a:solidFill>
                <a:effectLst/>
                <a:latin typeface="Garamond" panose="02020404030301010803" pitchFamily="18" charset="0"/>
              </a:rPr>
              <a:t>/</a:t>
            </a:r>
            <a:r>
              <a:rPr lang="en-US" sz="2000" b="0" i="0" dirty="0" err="1">
                <a:solidFill>
                  <a:srgbClr val="505050"/>
                </a:solidFill>
                <a:effectLst/>
                <a:latin typeface="Garamond" panose="02020404030301010803" pitchFamily="18" charset="0"/>
              </a:rPr>
              <a:t>yr</a:t>
            </a:r>
            <a:r>
              <a:rPr lang="en-US" sz="2000" b="0" i="0" dirty="0">
                <a:solidFill>
                  <a:srgbClr val="505050"/>
                </a:solidFill>
                <a:effectLst/>
                <a:latin typeface="Garamond" panose="02020404030301010803" pitchFamily="18" charset="0"/>
              </a:rPr>
              <a:t> that is eroded at the coast, However, benefits are tempered by the loss of navigable waterways for commerce, transportation, and fishing, as well as the forced rerouting of tidal waters and sediments necessary to sustain this low-lying landscape against rising sea level.” (C. Wilson et al. 2017).</a:t>
            </a:r>
            <a:endParaRPr lang="en-US" sz="2000" dirty="0">
              <a:latin typeface="Garamond" panose="02020404030301010803" pitchFamily="18" charset="0"/>
            </a:endParaRPr>
          </a:p>
        </p:txBody>
      </p:sp>
      <p:pic>
        <p:nvPicPr>
          <p:cNvPr id="6" name="Content Placeholder 5">
            <a:extLst>
              <a:ext uri="{FF2B5EF4-FFF2-40B4-BE49-F238E27FC236}">
                <a16:creationId xmlns:a16="http://schemas.microsoft.com/office/drawing/2014/main" id="{8B2045AA-588D-C693-5136-20F09A59E326}"/>
              </a:ext>
            </a:extLst>
          </p:cNvPr>
          <p:cNvPicPr>
            <a:picLocks noGrp="1" noChangeAspect="1"/>
          </p:cNvPicPr>
          <p:nvPr>
            <p:ph idx="1"/>
          </p:nvPr>
        </p:nvPicPr>
        <p:blipFill>
          <a:blip r:embed="rId2"/>
          <a:stretch>
            <a:fillRect/>
          </a:stretch>
        </p:blipFill>
        <p:spPr>
          <a:xfrm>
            <a:off x="0" y="2780029"/>
            <a:ext cx="7188200" cy="3467100"/>
          </a:xfrm>
        </p:spPr>
      </p:pic>
      <p:sp>
        <p:nvSpPr>
          <p:cNvPr id="4" name="Footer Placeholder 3">
            <a:extLst>
              <a:ext uri="{FF2B5EF4-FFF2-40B4-BE49-F238E27FC236}">
                <a16:creationId xmlns:a16="http://schemas.microsoft.com/office/drawing/2014/main" id="{0F062C69-764A-97D3-B497-442C9D818763}"/>
              </a:ext>
            </a:extLst>
          </p:cNvPr>
          <p:cNvSpPr>
            <a:spLocks noGrp="1"/>
          </p:cNvSpPr>
          <p:nvPr>
            <p:ph type="ftr" sz="quarter" idx="11"/>
          </p:nvPr>
        </p:nvSpPr>
        <p:spPr/>
        <p:txBody>
          <a:bodyPr/>
          <a:lstStyle/>
          <a:p>
            <a:r>
              <a:rPr lang="en-US"/>
              <a:t>BEN Webinar October 29 2022</a:t>
            </a:r>
          </a:p>
        </p:txBody>
      </p:sp>
      <p:sp>
        <p:nvSpPr>
          <p:cNvPr id="7" name="Content Placeholder 2">
            <a:extLst>
              <a:ext uri="{FF2B5EF4-FFF2-40B4-BE49-F238E27FC236}">
                <a16:creationId xmlns:a16="http://schemas.microsoft.com/office/drawing/2014/main" id="{C3909931-5E68-30A1-B543-643479A59CD4}"/>
              </a:ext>
            </a:extLst>
          </p:cNvPr>
          <p:cNvSpPr txBox="1">
            <a:spLocks/>
          </p:cNvSpPr>
          <p:nvPr/>
        </p:nvSpPr>
        <p:spPr>
          <a:xfrm>
            <a:off x="7188200" y="3139440"/>
            <a:ext cx="4696460" cy="2849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Garamond" panose="02020404030301010803" pitchFamily="18" charset="0"/>
              </a:rPr>
              <a:t>One final thought: One has to be careful in terms of how the harmful effects of polders can be mitigated. It might require bigger perspective than TRW or TBM. </a:t>
            </a:r>
          </a:p>
        </p:txBody>
      </p:sp>
    </p:spTree>
    <p:extLst>
      <p:ext uri="{BB962C8B-B14F-4D97-AF65-F5344CB8AC3E}">
        <p14:creationId xmlns:p14="http://schemas.microsoft.com/office/powerpoint/2010/main" val="4001757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847C9A-E496-EB40-BE30-15706BE265E3}"/>
              </a:ext>
            </a:extLst>
          </p:cNvPr>
          <p:cNvSpPr>
            <a:spLocks noGrp="1"/>
          </p:cNvSpPr>
          <p:nvPr>
            <p:ph idx="1"/>
          </p:nvPr>
        </p:nvSpPr>
        <p:spPr>
          <a:xfrm>
            <a:off x="838200" y="482588"/>
            <a:ext cx="10515600" cy="874713"/>
          </a:xfrm>
        </p:spPr>
        <p:txBody>
          <a:bodyPr/>
          <a:lstStyle/>
          <a:p>
            <a:pPr marL="0" indent="0" algn="ctr">
              <a:buNone/>
            </a:pPr>
            <a:r>
              <a:rPr lang="en-US" sz="3200" dirty="0">
                <a:latin typeface="Garamond" panose="02020404030301010803" pitchFamily="18" charset="0"/>
              </a:rPr>
              <a:t>Current sea-level rise. 3.3 mm/</a:t>
            </a:r>
            <a:r>
              <a:rPr lang="en-US" sz="3200" dirty="0" err="1">
                <a:latin typeface="Garamond" panose="02020404030301010803" pitchFamily="18" charset="0"/>
              </a:rPr>
              <a:t>yr</a:t>
            </a:r>
            <a:r>
              <a:rPr lang="en-US" sz="3200" dirty="0">
                <a:latin typeface="Garamond" panose="02020404030301010803" pitchFamily="18" charset="0"/>
              </a:rPr>
              <a:t> </a:t>
            </a:r>
            <a:r>
              <a:rPr lang="en-US" dirty="0"/>
              <a:t>? </a:t>
            </a:r>
          </a:p>
        </p:txBody>
      </p:sp>
      <p:pic>
        <p:nvPicPr>
          <p:cNvPr id="1026" name="Picture 2" descr="Average Sea Level Rise Over 25 Years, 1993-2017">
            <a:extLst>
              <a:ext uri="{FF2B5EF4-FFF2-40B4-BE49-F238E27FC236}">
                <a16:creationId xmlns:a16="http://schemas.microsoft.com/office/drawing/2014/main" id="{CF15CF85-66B6-E347-8CE0-3EB880D85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2" y="1506924"/>
            <a:ext cx="5429250" cy="47315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880FB22-678B-4E40-A6C0-F1D46FB3B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79" y="1357302"/>
            <a:ext cx="6007677" cy="451486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20951DB6-70E0-F19C-1875-0A78DEA119F1}"/>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4045618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line chart&#10;&#10;Description automatically generated">
            <a:extLst>
              <a:ext uri="{FF2B5EF4-FFF2-40B4-BE49-F238E27FC236}">
                <a16:creationId xmlns:a16="http://schemas.microsoft.com/office/drawing/2014/main" id="{443EDD93-7B38-F34E-88B4-77E3285226DB}"/>
              </a:ext>
            </a:extLst>
          </p:cNvPr>
          <p:cNvPicPr>
            <a:picLocks noGrp="1" noChangeAspect="1"/>
          </p:cNvPicPr>
          <p:nvPr>
            <p:ph idx="1"/>
          </p:nvPr>
        </p:nvPicPr>
        <p:blipFill>
          <a:blip r:embed="rId2"/>
          <a:stretch>
            <a:fillRect/>
          </a:stretch>
        </p:blipFill>
        <p:spPr>
          <a:xfrm>
            <a:off x="1800125" y="1357300"/>
            <a:ext cx="8867184" cy="4923871"/>
          </a:xfrm>
        </p:spPr>
      </p:pic>
      <p:sp>
        <p:nvSpPr>
          <p:cNvPr id="6" name="Content Placeholder 2">
            <a:extLst>
              <a:ext uri="{FF2B5EF4-FFF2-40B4-BE49-F238E27FC236}">
                <a16:creationId xmlns:a16="http://schemas.microsoft.com/office/drawing/2014/main" id="{802336AD-445D-DE4E-A3D2-E8E23062D2A2}"/>
              </a:ext>
            </a:extLst>
          </p:cNvPr>
          <p:cNvSpPr txBox="1">
            <a:spLocks/>
          </p:cNvSpPr>
          <p:nvPr/>
        </p:nvSpPr>
        <p:spPr>
          <a:xfrm>
            <a:off x="838200" y="274320"/>
            <a:ext cx="10515600" cy="10829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latin typeface="Garamond" panose="02020404030301010803" pitchFamily="18" charset="0"/>
              </a:rPr>
              <a:t>Or higher 4.8 mm/</a:t>
            </a:r>
            <a:r>
              <a:rPr lang="en-US" sz="3200" dirty="0" err="1">
                <a:latin typeface="Garamond" panose="02020404030301010803" pitchFamily="18" charset="0"/>
              </a:rPr>
              <a:t>yr</a:t>
            </a:r>
            <a:r>
              <a:rPr lang="en-US" sz="3200" dirty="0">
                <a:latin typeface="Garamond" panose="02020404030301010803" pitchFamily="18" charset="0"/>
              </a:rPr>
              <a:t> </a:t>
            </a:r>
            <a:r>
              <a:rPr lang="en-US" dirty="0">
                <a:latin typeface="Garamond" panose="02020404030301010803" pitchFamily="18" charset="0"/>
              </a:rPr>
              <a:t>? In effect, the effective sea-level rise at the Bangladesh coast is higher than 1 cm/yr. </a:t>
            </a:r>
          </a:p>
        </p:txBody>
      </p:sp>
      <p:sp>
        <p:nvSpPr>
          <p:cNvPr id="2" name="Footer Placeholder 1">
            <a:extLst>
              <a:ext uri="{FF2B5EF4-FFF2-40B4-BE49-F238E27FC236}">
                <a16:creationId xmlns:a16="http://schemas.microsoft.com/office/drawing/2014/main" id="{9D4233A0-9723-BC95-287F-92E3F508FD7D}"/>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946941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F904199-BFD8-134B-B53A-DBCC1EC26E1F}"/>
              </a:ext>
            </a:extLst>
          </p:cNvPr>
          <p:cNvPicPr>
            <a:picLocks noGrp="1" noChangeAspect="1"/>
          </p:cNvPicPr>
          <p:nvPr>
            <p:ph idx="1"/>
          </p:nvPr>
        </p:nvPicPr>
        <p:blipFill>
          <a:blip r:embed="rId2"/>
          <a:stretch>
            <a:fillRect/>
          </a:stretch>
        </p:blipFill>
        <p:spPr>
          <a:xfrm>
            <a:off x="3596640" y="230605"/>
            <a:ext cx="4922520" cy="6095102"/>
          </a:xfrm>
        </p:spPr>
      </p:pic>
      <p:sp>
        <p:nvSpPr>
          <p:cNvPr id="4" name="Footer Placeholder 3">
            <a:extLst>
              <a:ext uri="{FF2B5EF4-FFF2-40B4-BE49-F238E27FC236}">
                <a16:creationId xmlns:a16="http://schemas.microsoft.com/office/drawing/2014/main" id="{33B2701F-678D-88A2-23EA-41E633C39D47}"/>
              </a:ext>
            </a:extLst>
          </p:cNvPr>
          <p:cNvSpPr>
            <a:spLocks noGrp="1"/>
          </p:cNvSpPr>
          <p:nvPr>
            <p:ph type="ftr" sz="quarter" idx="11"/>
          </p:nvPr>
        </p:nvSpPr>
        <p:spPr/>
        <p:txBody>
          <a:bodyPr/>
          <a:lstStyle/>
          <a:p>
            <a:r>
              <a:rPr lang="en-US"/>
              <a:t>BEN Webinar October 29 2022</a:t>
            </a:r>
          </a:p>
        </p:txBody>
      </p:sp>
    </p:spTree>
    <p:extLst>
      <p:ext uri="{BB962C8B-B14F-4D97-AF65-F5344CB8AC3E}">
        <p14:creationId xmlns:p14="http://schemas.microsoft.com/office/powerpoint/2010/main" val="429235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a:extLst>
              <a:ext uri="{FF2B5EF4-FFF2-40B4-BE49-F238E27FC236}">
                <a16:creationId xmlns:a16="http://schemas.microsoft.com/office/drawing/2014/main" id="{DADDAC7D-0CC3-CCA8-B6AE-98277E12C261}"/>
              </a:ext>
            </a:extLst>
          </p:cNvPr>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926006" y="1458312"/>
            <a:ext cx="4339987" cy="4450080"/>
          </a:xfrm>
        </p:spPr>
      </p:pic>
      <p:sp>
        <p:nvSpPr>
          <p:cNvPr id="3" name="Title 1">
            <a:extLst>
              <a:ext uri="{FF2B5EF4-FFF2-40B4-BE49-F238E27FC236}">
                <a16:creationId xmlns:a16="http://schemas.microsoft.com/office/drawing/2014/main" id="{36A31AC8-6F9D-26DA-7655-B6343B4F7177}"/>
              </a:ext>
            </a:extLst>
          </p:cNvPr>
          <p:cNvSpPr txBox="1">
            <a:spLocks/>
          </p:cNvSpPr>
          <p:nvPr/>
        </p:nvSpPr>
        <p:spPr>
          <a:xfrm>
            <a:off x="838200" y="365125"/>
            <a:ext cx="10515600" cy="1093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C00000"/>
                </a:solidFill>
                <a:latin typeface="Garamond" panose="02020404030301010803" pitchFamily="18" charset="0"/>
              </a:rPr>
              <a:t>The Bengal Delta coastline 12,000 years ago :  </a:t>
            </a:r>
            <a:br>
              <a:rPr lang="en-US" sz="3200" dirty="0">
                <a:solidFill>
                  <a:srgbClr val="C00000"/>
                </a:solidFill>
                <a:latin typeface="Garamond" panose="02020404030301010803" pitchFamily="18" charset="0"/>
              </a:rPr>
            </a:br>
            <a:r>
              <a:rPr lang="en-US" sz="3200" dirty="0">
                <a:solidFill>
                  <a:srgbClr val="C00000"/>
                </a:solidFill>
                <a:latin typeface="Garamond" panose="02020404030301010803" pitchFamily="18" charset="0"/>
              </a:rPr>
              <a:t>extended 50–100 km south of the current coast </a:t>
            </a:r>
          </a:p>
        </p:txBody>
      </p:sp>
      <p:sp>
        <p:nvSpPr>
          <p:cNvPr id="5" name="Title 4">
            <a:extLst>
              <a:ext uri="{FF2B5EF4-FFF2-40B4-BE49-F238E27FC236}">
                <a16:creationId xmlns:a16="http://schemas.microsoft.com/office/drawing/2014/main" id="{996EB9A7-FABB-5548-9E9B-2F62B9895C81}"/>
              </a:ext>
            </a:extLst>
          </p:cNvPr>
          <p:cNvSpPr>
            <a:spLocks noGrp="1"/>
          </p:cNvSpPr>
          <p:nvPr>
            <p:ph type="title"/>
          </p:nvPr>
        </p:nvSpPr>
        <p:spPr>
          <a:xfrm>
            <a:off x="838200" y="5676016"/>
            <a:ext cx="10515600" cy="1325563"/>
          </a:xfrm>
        </p:spPr>
        <p:txBody>
          <a:bodyPr>
            <a:normAutofit/>
          </a:bodyPr>
          <a:lstStyle/>
          <a:p>
            <a:r>
              <a:rPr lang="en-US" sz="2800" dirty="0"/>
              <a:t>Bhattacharya &amp; </a:t>
            </a:r>
            <a:r>
              <a:rPr lang="en-US" sz="2800" dirty="0" err="1"/>
              <a:t>Fraczek</a:t>
            </a:r>
            <a:r>
              <a:rPr lang="en-US" sz="2800" dirty="0"/>
              <a:t> (2011)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E855F13-37F6-3530-DED8-7EF1D9918156}"/>
              </a:ext>
            </a:extLst>
          </p:cNvPr>
          <p:cNvSpPr>
            <a:spLocks noGrp="1" noChangeArrowheads="1"/>
          </p:cNvSpPr>
          <p:nvPr>
            <p:ph type="title"/>
          </p:nvPr>
        </p:nvSpPr>
        <p:spPr>
          <a:xfrm>
            <a:off x="1524000" y="228600"/>
            <a:ext cx="8915400" cy="1143000"/>
          </a:xfrm>
        </p:spPr>
        <p:txBody>
          <a:bodyPr/>
          <a:lstStyle/>
          <a:p>
            <a:r>
              <a:rPr lang="en-US" altLang="en-US" sz="3000">
                <a:latin typeface="Garamond" panose="02020404030301010803" pitchFamily="18" charset="0"/>
              </a:rPr>
              <a:t>10,000 years before present. Lowest surface level : -57.5 m</a:t>
            </a:r>
          </a:p>
        </p:txBody>
      </p:sp>
      <p:graphicFrame>
        <p:nvGraphicFramePr>
          <p:cNvPr id="9219" name="Object 3">
            <a:extLst>
              <a:ext uri="{FF2B5EF4-FFF2-40B4-BE49-F238E27FC236}">
                <a16:creationId xmlns:a16="http://schemas.microsoft.com/office/drawing/2014/main" id="{58D81A3D-9402-5423-BCDC-F1D3B73AFDA1}"/>
              </a:ext>
            </a:extLst>
          </p:cNvPr>
          <p:cNvGraphicFramePr>
            <a:graphicFrameLocks noChangeAspect="1"/>
          </p:cNvGraphicFramePr>
          <p:nvPr>
            <p:ph type="body" idx="1"/>
          </p:nvPr>
        </p:nvGraphicFramePr>
        <p:xfrm>
          <a:off x="3124200" y="1524000"/>
          <a:ext cx="6142038" cy="5086350"/>
        </p:xfrm>
        <a:graphic>
          <a:graphicData uri="http://schemas.openxmlformats.org/presentationml/2006/ole">
            <mc:AlternateContent xmlns:mc="http://schemas.openxmlformats.org/markup-compatibility/2006">
              <mc:Choice xmlns:v="urn:schemas-microsoft-com:vml" Requires="v">
                <p:oleObj name="Document" r:id="rId2" imgW="12903200" imgH="10718800" progId="Word.Document.8">
                  <p:embed/>
                </p:oleObj>
              </mc:Choice>
              <mc:Fallback>
                <p:oleObj name="Document" r:id="rId2" imgW="12903200" imgH="10718800" progId="Word.Document.8">
                  <p:embed/>
                  <p:pic>
                    <p:nvPicPr>
                      <p:cNvPr id="9219" name="Object 3">
                        <a:extLst>
                          <a:ext uri="{FF2B5EF4-FFF2-40B4-BE49-F238E27FC236}">
                            <a16:creationId xmlns:a16="http://schemas.microsoft.com/office/drawing/2014/main" id="{58D81A3D-9402-5423-BCDC-F1D3B73AFD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524000"/>
                        <a:ext cx="6142038" cy="5086350"/>
                      </a:xfrm>
                      <a:prstGeom prst="rect">
                        <a:avLst/>
                      </a:prstGeom>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CA92358-D4A4-3844-5A86-BB2B04063042}"/>
              </a:ext>
            </a:extLst>
          </p:cNvPr>
          <p:cNvSpPr>
            <a:spLocks noGrp="1" noChangeArrowheads="1"/>
          </p:cNvSpPr>
          <p:nvPr>
            <p:ph type="title"/>
          </p:nvPr>
        </p:nvSpPr>
        <p:spPr>
          <a:xfrm>
            <a:off x="1524000" y="304800"/>
            <a:ext cx="8915400" cy="1143000"/>
          </a:xfrm>
        </p:spPr>
        <p:txBody>
          <a:bodyPr/>
          <a:lstStyle/>
          <a:p>
            <a:r>
              <a:rPr lang="en-US" altLang="en-US" sz="3000">
                <a:latin typeface="Garamond" panose="02020404030301010803" pitchFamily="18" charset="0"/>
              </a:rPr>
              <a:t>9,000 years before present. Lowest surface level : -33.5 m</a:t>
            </a:r>
          </a:p>
        </p:txBody>
      </p:sp>
      <p:graphicFrame>
        <p:nvGraphicFramePr>
          <p:cNvPr id="13315" name="Object 3">
            <a:extLst>
              <a:ext uri="{FF2B5EF4-FFF2-40B4-BE49-F238E27FC236}">
                <a16:creationId xmlns:a16="http://schemas.microsoft.com/office/drawing/2014/main" id="{11C5BE49-6BB4-180F-14BC-B7F77FA9269A}"/>
              </a:ext>
            </a:extLst>
          </p:cNvPr>
          <p:cNvGraphicFramePr>
            <a:graphicFrameLocks noChangeAspect="1"/>
          </p:cNvGraphicFramePr>
          <p:nvPr>
            <p:ph type="body" idx="1"/>
          </p:nvPr>
        </p:nvGraphicFramePr>
        <p:xfrm>
          <a:off x="3124200" y="1562100"/>
          <a:ext cx="5867400" cy="4889500"/>
        </p:xfrm>
        <a:graphic>
          <a:graphicData uri="http://schemas.openxmlformats.org/presentationml/2006/ole">
            <mc:AlternateContent xmlns:mc="http://schemas.openxmlformats.org/markup-compatibility/2006">
              <mc:Choice xmlns:v="urn:schemas-microsoft-com:vml" Requires="v">
                <p:oleObj name="Document" r:id="rId2" imgW="12903200" imgH="10718800" progId="Word.Document.8">
                  <p:embed/>
                </p:oleObj>
              </mc:Choice>
              <mc:Fallback>
                <p:oleObj name="Document" r:id="rId2" imgW="12903200" imgH="10718800" progId="Word.Document.8">
                  <p:embed/>
                  <p:pic>
                    <p:nvPicPr>
                      <p:cNvPr id="13315" name="Object 3">
                        <a:extLst>
                          <a:ext uri="{FF2B5EF4-FFF2-40B4-BE49-F238E27FC236}">
                            <a16:creationId xmlns:a16="http://schemas.microsoft.com/office/drawing/2014/main" id="{11C5BE49-6BB4-180F-14BC-B7F77FA92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562100"/>
                        <a:ext cx="5867400" cy="4889500"/>
                      </a:xfrm>
                      <a:prstGeom prst="rect">
                        <a:avLst/>
                      </a:prstGeom>
                    </p:spPr>
                  </p:pic>
                </p:oleObj>
              </mc:Fallback>
            </mc:AlternateContent>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13539</TotalTime>
  <Words>1777</Words>
  <Application>Microsoft Macintosh PowerPoint</Application>
  <PresentationFormat>Widescreen</PresentationFormat>
  <Paragraphs>110</Paragraphs>
  <Slides>35</Slides>
  <Notes>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8" baseType="lpstr">
      <vt:lpstr>AdvOT596495f2</vt:lpstr>
      <vt:lpstr>AdvOT596495f2+20</vt:lpstr>
      <vt:lpstr>AdvOT596495f2+22</vt:lpstr>
      <vt:lpstr>AdvOT596495f2+fb</vt:lpstr>
      <vt:lpstr>Arial</vt:lpstr>
      <vt:lpstr>Calibri</vt:lpstr>
      <vt:lpstr>Calibri Light</vt:lpstr>
      <vt:lpstr>CharisSIL</vt:lpstr>
      <vt:lpstr>Garamond</vt:lpstr>
      <vt:lpstr>Memento</vt:lpstr>
      <vt:lpstr>Times New Roman</vt:lpstr>
      <vt:lpstr>Office Theme</vt:lpstr>
      <vt:lpstr>Microsoft Word Document</vt:lpstr>
      <vt:lpstr>Sedimentation Rates Versus Sea-level Rise at the Bangladesh Coast </vt:lpstr>
      <vt:lpstr>Premise:</vt:lpstr>
      <vt:lpstr>The sea-level has risen almost 120 m since the last Glacial Maximum (rates from 4 cm/yr to 1 mm/yr)</vt:lpstr>
      <vt:lpstr>PowerPoint Presentation</vt:lpstr>
      <vt:lpstr>PowerPoint Presentation</vt:lpstr>
      <vt:lpstr>PowerPoint Presentation</vt:lpstr>
      <vt:lpstr>Bhattacharya &amp; Fraczek (2011)</vt:lpstr>
      <vt:lpstr>10,000 years before present. Lowest surface level : -57.5 m</vt:lpstr>
      <vt:lpstr>9,000 years before present. Lowest surface level : -33.5 m</vt:lpstr>
      <vt:lpstr>8,000 years before present. Lowest surface level : -23.5 m</vt:lpstr>
      <vt:lpstr>7,000 years before present. Lowest surface level : -6 m</vt:lpstr>
      <vt:lpstr>SRTM Digital Elevation Model</vt:lpstr>
      <vt:lpstr>Sundarbans elevation</vt:lpstr>
      <vt:lpstr>Isopachs 11,000 ybp</vt:lpstr>
      <vt:lpstr>PowerPoint Presentation</vt:lpstr>
      <vt:lpstr>Sediment Estimates </vt:lpstr>
      <vt:lpstr>2 to 3 m sea-level rise : A simple model with nominal subsidence rates. 14% of the country is submerged.</vt:lpstr>
      <vt:lpstr>But should we reassess our sedimentation rates?</vt:lpstr>
      <vt:lpstr>Sufficient confusion remains with respect to the amount of sediment flow. WARPO/BUET - Research on Sediment Distribution and Management in South-West Region of Bangladesh (2020)</vt:lpstr>
      <vt:lpstr>PowerPoint Presentation</vt:lpstr>
      <vt:lpstr>  Bomer et al. (2020) Catena 187 104312 Sundarbans study   </vt:lpstr>
      <vt:lpstr>Surface elevation change compared to sea-level rise  (x-axis 2014 – 2019) D – Dry M - Monsoon  RSLR relative sea-level rise  integrates the effects of eustatic sea-level rise and subsidence   Effective sea-level rise includes the effects of RSLR plus tidal range amplification from embankment construction. (Bomer et al. 2020) </vt:lpstr>
      <vt:lpstr>PowerPoint Presentation</vt:lpstr>
      <vt:lpstr>PowerPoint Presentation</vt:lpstr>
      <vt:lpstr>Auerbach et al. (2015) </vt:lpstr>
      <vt:lpstr>Fluvial + Tidal Delta 10,000 square km</vt:lpstr>
      <vt:lpstr>The change in coastal geography over a 20-year period (Rana M. S. 2012)</vt:lpstr>
      <vt:lpstr>PowerPoint Presentation</vt:lpstr>
      <vt:lpstr>Allison (1998) </vt:lpstr>
      <vt:lpstr>Sarker and Thorne (2006)   </vt:lpstr>
      <vt:lpstr>So, what could be the reasons for this enhanced accretion process? </vt:lpstr>
      <vt:lpstr>The Saddler Plot (1981) seems to say that the long-term sedimentation rates are on the order of ~ 1 mm/yr  So, questions remain with the current overall sediment rate estimations  </vt:lpstr>
      <vt:lpstr>Thoughts out loud</vt:lpstr>
      <vt:lpstr>PowerPoint Presentation</vt:lpstr>
      <vt:lpstr>“Since the 1960s, ~5000 km2 of tidal delta plain in southwest Bangladesh has been embanked and converted to densely inhabited, agricultural islands (i.e., polders). We reveal that &gt;600 km of these major waterways have infilled in recent decades, converting to land through enhanced sedimentation and the direct blocking of waterways by embankments and sluice gates. The infilled channels account for ~90 km2 of new land in the last 40–50 years, the rate of which, ~2 km2/yr, offsets the 4 km2/yr that is eroded at the coast, However, benefits are tempered by the loss of navigable waterways for commerce, transportation, and fishing, as well as the forced rerouting of tidal waters and sediments necessary to sustain this low-lying landscape against rising sea level.” (C. Wilson et al. 2017).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Sedimentation Rates Versus Sea-level Rise at the Bangladesh Coast </dc:title>
  <dc:creator>Microsoft Office User</dc:creator>
  <cp:lastModifiedBy>Dipen Bhattacharya</cp:lastModifiedBy>
  <cp:revision>23</cp:revision>
  <cp:lastPrinted>2020-12-28T04:17:23Z</cp:lastPrinted>
  <dcterms:created xsi:type="dcterms:W3CDTF">2020-12-28T01:15:47Z</dcterms:created>
  <dcterms:modified xsi:type="dcterms:W3CDTF">2022-10-29T23:23:03Z</dcterms:modified>
</cp:coreProperties>
</file>